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2768_996CD30A.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2064_27910991.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7"/>
  </p:notesMasterIdLst>
  <p:sldIdLst>
    <p:sldId id="2147468691" r:id="rId5"/>
    <p:sldId id="2134804977" r:id="rId6"/>
    <p:sldId id="2147468708" r:id="rId7"/>
    <p:sldId id="2147468698" r:id="rId8"/>
    <p:sldId id="2076137304" r:id="rId9"/>
    <p:sldId id="2147468690" r:id="rId10"/>
    <p:sldId id="2134805015" r:id="rId11"/>
    <p:sldId id="2147468674" r:id="rId12"/>
    <p:sldId id="2147468699" r:id="rId13"/>
    <p:sldId id="2147468706" r:id="rId14"/>
    <p:sldId id="2147468687" r:id="rId15"/>
    <p:sldId id="2134805032" r:id="rId16"/>
    <p:sldId id="2147468713" r:id="rId17"/>
    <p:sldId id="2147468711" r:id="rId18"/>
    <p:sldId id="2134805031" r:id="rId19"/>
    <p:sldId id="8285" r:id="rId20"/>
    <p:sldId id="2147468712" r:id="rId21"/>
    <p:sldId id="2147468710" r:id="rId22"/>
    <p:sldId id="10088" r:id="rId23"/>
    <p:sldId id="8291" r:id="rId24"/>
    <p:sldId id="8292" r:id="rId25"/>
    <p:sldId id="214746870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2B3C77-F9EC-4E3B-B7B4-C4F6234B9E16}">
          <p14:sldIdLst>
            <p14:sldId id="2147468691"/>
            <p14:sldId id="2134804977"/>
            <p14:sldId id="2147468708"/>
            <p14:sldId id="2147468698"/>
            <p14:sldId id="2076137304"/>
            <p14:sldId id="2147468690"/>
            <p14:sldId id="2134805015"/>
            <p14:sldId id="2147468674"/>
            <p14:sldId id="2147468699"/>
            <p14:sldId id="2147468706"/>
            <p14:sldId id="2147468687"/>
            <p14:sldId id="2134805032"/>
            <p14:sldId id="2147468713"/>
            <p14:sldId id="2147468711"/>
            <p14:sldId id="2134805031"/>
            <p14:sldId id="8285"/>
            <p14:sldId id="2147468712"/>
            <p14:sldId id="2147468710"/>
            <p14:sldId id="10088"/>
            <p14:sldId id="8291"/>
            <p14:sldId id="8292"/>
            <p14:sldId id="2147468707"/>
          </p14:sldIdLst>
        </p14:section>
      </p14:sectionLst>
    </p:ex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4BBFC02-CFF0-89F7-CC9C-82EEC528D1C5}" name="Todd Arbuckle (Synaxis Corporation)" initials="TA(C" userId="S::v-toarb@microsoft.com::fbb2fc34-f522-4221-bae8-b4c73a3f2e05" providerId="AD"/>
  <p188:author id="{0EF72E07-F6BF-ABF5-B6C3-B55BAAAE03F5}" name="Ziv Caspi" initials="ZC" userId="S::zivc@microsoft.com::0704f075-c51b-437f-9e0b-12d8c9719a71" providerId="AD"/>
  <p188:author id="{42693A25-79A6-CC25-D398-3EF733C5B50B}" name="Henning Rauch" initials="HR" userId="Henning Rauch" providerId="None"/>
  <p188:author id="{036CF33E-F900-0A38-003F-E6A7C18809CA}" name="Manoj Raheja" initials="" userId="maraheja@microsoft.com" providerId="O365"/>
  <p188:author id="{455AEB40-456A-4036-A324-052077B84681}" name="Manoj Raheja" initials="MR" userId="S::maraheja@microsoft.com::1b76828a-a73e-4a5d-ada9-6d3edf29d7bd" providerId="AD"/>
  <p188:author id="{4A8A618F-4378-B97D-0E68-65C580AE4810}" name="Kaiser Larsen" initials="KL" userId="S::kalarse@microsoft.com::8275e704-f1f8-4fe1-a9ff-7bd738bf64dc" providerId="AD"/>
  <p188:author id="{40A3599C-7732-FA2B-39CA-6BAE5E4820FB}" name="Tzvia Gitlin Troyna" initials="TT" userId="S::tzgitlin@microsoft.com::5f3ed85e-80a6-4e29-a6d3-e6fc8837a670" providerId="AD"/>
  <p188:author id="{D771A1D3-1890-3A88-09E1-7C9EA39D053A}" name="Shlomo Sagir" initials="SS" userId="S::shsagir@microsoft.com::bd830eb6-24d0-4da8-8815-0f90d1a0bc6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32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DDF637-36CC-4ADD-827B-A1186F63DA3A}" v="11" dt="2021-11-11T05:04:51.9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omments/modernComment_2064_27910991.xml><?xml version="1.0" encoding="utf-8"?>
<p188:cmLst xmlns:a="http://schemas.openxmlformats.org/drawingml/2006/main" xmlns:r="http://schemas.openxmlformats.org/officeDocument/2006/relationships" xmlns:p188="http://schemas.microsoft.com/office/powerpoint/2018/8/main">
  <p188:cm id="{902CC99E-E370-46F9-8C33-3DEE1A84057C}" authorId="{42693A25-79A6-CC25-D398-3EF733C5B50B}" status="resolved" created="2021-10-26T08:58:05.983">
    <ac:txMkLst xmlns:ac="http://schemas.microsoft.com/office/drawing/2013/main/command">
      <pc:docMk xmlns:pc="http://schemas.microsoft.com/office/powerpoint/2013/main/command"/>
      <pc:sldMk xmlns:pc="http://schemas.microsoft.com/office/powerpoint/2013/main/command" cId="663816593" sldId="8292"/>
      <ac:spMk id="22" creationId="{DB74133D-DEC9-42DD-B615-27365879F585}"/>
      <ac:txMk cp="37">
        <ac:context len="38" hash="2399484143"/>
      </ac:txMk>
    </ac:txMkLst>
    <p188:pos x="2882079" y="593118"/>
    <p188:txBody>
      <a:bodyPr/>
      <a:lstStyle/>
      <a:p>
        <a:r>
          <a:rPr lang="de-DE"/>
          <a:t>Let's remove the BYOK acronym</a:t>
        </a:r>
      </a:p>
    </p188:txBody>
  </p188:cm>
  <p188:cm id="{58FBC8F7-0B81-45E8-9320-FE18383CECCD}" authorId="{42693A25-79A6-CC25-D398-3EF733C5B50B}" status="resolved" created="2021-10-26T08:58:56.157">
    <ac:txMkLst xmlns:ac="http://schemas.microsoft.com/office/drawing/2013/main/command">
      <pc:docMk xmlns:pc="http://schemas.microsoft.com/office/powerpoint/2013/main/command"/>
      <pc:sldMk xmlns:pc="http://schemas.microsoft.com/office/powerpoint/2013/main/command" cId="663816593" sldId="8292"/>
      <ac:spMk id="20" creationId="{49ECAB41-0AB1-4F11-A975-74B30A215C32}"/>
      <ac:txMk cp="0" len="20">
        <ac:context len="55" hash="39516784"/>
      </ac:txMk>
    </ac:txMkLst>
    <p188:pos x="3102692" y="321942"/>
    <p188:txBody>
      <a:bodyPr/>
      <a:lstStyle/>
      <a:p>
        <a:r>
          <a:rPr lang="de-DE"/>
          <a:t>imho we should add "... including data exfiltration protection"</a:t>
        </a:r>
      </a:p>
    </p188:txBody>
  </p188:cm>
</p188:cmLst>
</file>

<file path=ppt/comments/modernComment_2768_996CD30A.xml><?xml version="1.0" encoding="utf-8"?>
<p188:cmLst xmlns:a="http://schemas.openxmlformats.org/drawingml/2006/main" xmlns:r="http://schemas.openxmlformats.org/officeDocument/2006/relationships" xmlns:p188="http://schemas.microsoft.com/office/powerpoint/2018/8/main">
  <p188:cm id="{28F09D81-6ED2-4CFF-A891-6B8A5F56CA86}" authorId="{D771A1D3-1890-3A88-09E1-7C9EA39D053A}" status="resolved" created="2021-10-24T12:08:12.902">
    <ac:txMkLst xmlns:ac="http://schemas.microsoft.com/office/drawing/2013/main/command">
      <pc:docMk xmlns:pc="http://schemas.microsoft.com/office/powerpoint/2013/main/command"/>
      <pc:sldMk xmlns:pc="http://schemas.microsoft.com/office/powerpoint/2013/main/command" cId="2574045962" sldId="10088"/>
      <ac:spMk id="112" creationId="{0A417C5E-558F-4224-9D14-30C5DD9CB34E}"/>
      <ac:txMk cp="69" len="14">
        <ac:context len="92" hash="2042228192"/>
      </ac:txMk>
    </ac:txMkLst>
    <p188:pos x="2042160" y="1198880"/>
    <p188:txBody>
      <a:bodyPr/>
      <a:lstStyle/>
      <a:p>
        <a:r>
          <a:rPr lang="en-US"/>
          <a:t>typo: Near real-time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86704E-2400-4CAE-A80F-6D290A7B9370}" type="datetimeFigureOut">
              <a:rPr lang="en-US" smtClean="0"/>
              <a:t>11/21/2021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00AAB7-45AA-46CE-9A8C-1EF8336C293F}" type="slidenum">
              <a:rPr lang="en-US" smtClean="0"/>
              <a:t>‹Nr.›</a:t>
            </a:fld>
            <a:endParaRPr lang="en-US"/>
          </a:p>
        </p:txBody>
      </p:sp>
    </p:spTree>
    <p:extLst>
      <p:ext uri="{BB962C8B-B14F-4D97-AF65-F5344CB8AC3E}">
        <p14:creationId xmlns:p14="http://schemas.microsoft.com/office/powerpoint/2010/main" val="362937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nalyticsindiamag.com/satya-nadella-explains-how-microsoft-is-fueling-tech-intensity-in-india-at-future-decoded-tech-summit-2020/"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kusto/query/geo-point-to-geohash-function"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microsoft.com/en-us/azure/kusto/query/geo-geohash-to-central-point-function"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nam06.safelinks.protection.outlook.com/?url=http%3A%2F%2Faka.ms%2Fadx.stories&amp;data=04%7C01%7Cmaraheja%40microsoft.com%7C6c609bfedb484ab6543608d96e180399%7C72f988bf86f141af91ab2d7cd011db47%7C1%7C0%7C637661871890369524%7CUnknown%7CTWFpbGZsb3d8eyJWIjoiMC4wLjAwMDAiLCJQIjoiV2luMzIiLCJBTiI6Ik1haWwiLCJXVCI6Mn0%3D%7C1000&amp;sdata=Kv2fL%2B07mAyv74464g8%2ByY8adYQnKazxAlBGdax2yMU%3D&amp;reserved=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Telemetry data is everywhere – we find it in IOT Sensors, logs, click streams – it drives advances in the connected devices we find in our homes, smart buildings, smart factories,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and in devices that consumers and businesses rely upon.</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Telemetry data is fueling digital transformation.</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Source of 50B\175ZB data: </a:t>
            </a:r>
            <a:r>
              <a:rPr lang="en-US" sz="2800">
                <a:hlinkClick r:id="rId3"/>
              </a:rPr>
              <a:t>Satya Nadella Explains How Microsoft Is Fueling Tech Intensity In India At Future Decoded: Tech Summit 2020 (analyticsindiamag.com)</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E8289-46F8-4A39-9A43-33F700BC35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146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You can ingest data in Data Pool in many ways.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71717"/>
              </a:solidFill>
              <a:effectLst/>
              <a:latin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a:solidFill>
                  <a:srgbClr val="171717"/>
                </a:solidFill>
                <a:effectLst/>
                <a:latin typeface="Segoe UI" panose="020B0502040204020203" pitchFamily="34" charset="0"/>
              </a:rPr>
              <a:t>Using our SDKs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a:solidFill>
                  <a:srgbClr val="171717"/>
                </a:solidFill>
                <a:effectLst/>
                <a:latin typeface="Segoe UI" panose="020B0502040204020203" pitchFamily="34" charset="0"/>
              </a:rPr>
              <a:t>Use managed pipelines where Data Explorer will automatically read the data from IoT Hub, EventHub or Storage\Data Lake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a:solidFill>
                  <a:srgbClr val="171717"/>
                </a:solidFill>
                <a:effectLst/>
                <a:latin typeface="Segoe UI" panose="020B0502040204020203" pitchFamily="34" charset="0"/>
              </a:rPr>
              <a:t>Use any of the 1</a:t>
            </a:r>
            <a:r>
              <a:rPr lang="en-US" b="0" i="0" baseline="30000">
                <a:solidFill>
                  <a:srgbClr val="171717"/>
                </a:solidFill>
                <a:effectLst/>
                <a:latin typeface="Segoe UI" panose="020B0502040204020203" pitchFamily="34" charset="0"/>
              </a:rPr>
              <a:t>st</a:t>
            </a:r>
            <a:r>
              <a:rPr lang="en-US" b="0" i="0">
                <a:solidFill>
                  <a:srgbClr val="171717"/>
                </a:solidFill>
                <a:effectLst/>
                <a:latin typeface="Segoe UI" panose="020B0502040204020203" pitchFamily="34" charset="0"/>
              </a:rPr>
              <a:t> party connectors and agents to push data from Kafka, Spark, </a:t>
            </a:r>
            <a:r>
              <a:rPr lang="en-US" b="0" i="0" err="1">
                <a:solidFill>
                  <a:srgbClr val="171717"/>
                </a:solidFill>
                <a:effectLst/>
                <a:latin typeface="Segoe UI" panose="020B0502040204020203" pitchFamily="34" charset="0"/>
              </a:rPr>
              <a:t>Logstach</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PowerApp</a:t>
            </a:r>
            <a:r>
              <a:rPr lang="en-US" b="0" i="0">
                <a:solidFill>
                  <a:srgbClr val="171717"/>
                </a:solidFill>
                <a:effectLst/>
                <a:latin typeface="Segoe UI" panose="020B0502040204020203" pitchFamily="34" charset="0"/>
              </a:rPr>
              <a:t>, </a:t>
            </a:r>
            <a:r>
              <a:rPr lang="en-US" b="0" i="0" err="1">
                <a:solidFill>
                  <a:srgbClr val="171717"/>
                </a:solidFill>
                <a:effectLst/>
                <a:latin typeface="Segoe UI" panose="020B0502040204020203" pitchFamily="34" charset="0"/>
              </a:rPr>
              <a:t>FluentBit</a:t>
            </a:r>
            <a:r>
              <a:rPr lang="en-US" b="0" i="0">
                <a:solidFill>
                  <a:srgbClr val="171717"/>
                </a:solidFill>
                <a:effectLst/>
                <a:latin typeface="Segoe UI" panose="020B0502040204020203" pitchFamily="34" charset="0"/>
              </a:rPr>
              <a:t>, and Telegraph agents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a:solidFill>
                  <a:srgbClr val="171717"/>
                </a:solidFill>
                <a:effectLst/>
                <a:latin typeface="Segoe UI" panose="020B0502040204020203" pitchFamily="34" charset="0"/>
              </a:rPr>
              <a:t>Use Azure Data Factory\Synapse Pipelines to bring data from wide variety of sources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Data Explorer support automated batching of the data for efficient ingestion and can ingest up 200 MB/sec csv files per 16 cores compute. It support wide variety of formats such as JSON, Parquet, Orc, Avro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71717"/>
                </a:solidFill>
                <a:effectLst/>
                <a:latin typeface="Segoe UI" panose="020B0502040204020203" pitchFamily="34" charset="0"/>
              </a:rPr>
              <a:t>Limitations with current Data Explorer in Synapse: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err="1">
                <a:solidFill>
                  <a:srgbClr val="171717"/>
                </a:solidFill>
                <a:effectLst/>
                <a:latin typeface="Segoe UI" panose="020B0502040204020203" pitchFamily="34" charset="0"/>
              </a:rPr>
              <a:t>IotHub</a:t>
            </a:r>
            <a:r>
              <a:rPr lang="en-US" b="0" i="0">
                <a:solidFill>
                  <a:srgbClr val="171717"/>
                </a:solidFill>
                <a:effectLst/>
                <a:latin typeface="Segoe UI" panose="020B0502040204020203" pitchFamily="34" charset="0"/>
              </a:rPr>
              <a:t> and Event Grid managed pipelines are not supported when the workspace is created under Managed </a:t>
            </a:r>
            <a:r>
              <a:rPr lang="en-US" b="0" i="0" err="1">
                <a:solidFill>
                  <a:srgbClr val="171717"/>
                </a:solidFill>
                <a:effectLst/>
                <a:latin typeface="Segoe UI" panose="020B0502040204020203" pitchFamily="34" charset="0"/>
              </a:rPr>
              <a:t>Vnet</a:t>
            </a:r>
            <a:r>
              <a:rPr lang="en-US" b="0" i="0">
                <a:solidFill>
                  <a:srgbClr val="171717"/>
                </a:solidFill>
                <a:effectLst/>
                <a:latin typeface="Segoe UI" panose="020B0502040204020203" pitchFamily="34" charset="0"/>
              </a:rPr>
              <a: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11/21/2021 2:07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9609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Slide is self-explanatory</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11/21/2021 2:07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7627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storage and compute are decoupled this provides flexibility and elasticity to managed your workload better and get the right price performance.</a:t>
            </a:r>
          </a:p>
          <a:p>
            <a:endParaRPr lang="en-US">
              <a:cs typeface="Calibri"/>
            </a:endParaRPr>
          </a:p>
          <a:p>
            <a:r>
              <a:rPr lang="en-US">
                <a:cs typeface="Calibri"/>
              </a:rPr>
              <a:t>Data Explorer indexes the semi structured data (JSON) and unstructured data (free text) that makes running queries very performant compared to other analytical engines on this type of data. By default, every field is indexed during the data ingestion (low-level encoding policy allows one to fine tune or disable the index for the specific fields). The scope of the index is a single data shard. The implementation of the index depends on the type of the field.</a:t>
            </a:r>
          </a:p>
          <a:p>
            <a:endParaRPr lang="en-US">
              <a:cs typeface="Calibri"/>
            </a:endParaRPr>
          </a:p>
          <a:p>
            <a:r>
              <a:rPr lang="en-US">
                <a:cs typeface="Calibri"/>
              </a:rPr>
              <a:t>(optional deeper explanation)</a:t>
            </a:r>
          </a:p>
          <a:p>
            <a:pPr marL="171450" indent="-171450">
              <a:buFont typeface="Arial" panose="020B0604020202020204" pitchFamily="34" charset="0"/>
              <a:buChar char="•"/>
            </a:pPr>
            <a:r>
              <a:rPr lang="en-US">
                <a:cs typeface="Calibri"/>
              </a:rPr>
              <a:t>String column index - The engine builds an inverted term index for the string column values. Each string value is analyzed and split into normalized terms, and an ordered list of logical positions (i.e. containing record ordinals) is recorded for each term. The resulting sorted list of terms and their associated positions is stored as an immutable B-tree.</a:t>
            </a:r>
          </a:p>
          <a:p>
            <a:pPr marL="171450" indent="-171450">
              <a:buFont typeface="Arial" panose="020B0604020202020204" pitchFamily="34" charset="0"/>
              <a:buChar char="•"/>
            </a:pPr>
            <a:r>
              <a:rPr lang="en-US">
                <a:cs typeface="Calibri"/>
              </a:rPr>
              <a:t>Numeric column index - For the numeric columns (these also include </a:t>
            </a:r>
            <a:r>
              <a:rPr lang="en-US" err="1">
                <a:cs typeface="Calibri"/>
              </a:rPr>
              <a:t>DateTime</a:t>
            </a:r>
            <a:r>
              <a:rPr lang="en-US">
                <a:cs typeface="Calibri"/>
              </a:rPr>
              <a:t> and </a:t>
            </a:r>
            <a:r>
              <a:rPr lang="en-US" err="1">
                <a:cs typeface="Calibri"/>
              </a:rPr>
              <a:t>TimeSpan</a:t>
            </a:r>
            <a:r>
              <a:rPr lang="en-US">
                <a:cs typeface="Calibri"/>
              </a:rPr>
              <a:t> columns), the engine builds a simple range-based forward index. The index records the min/max values for each block, for a group of blocks and for the entire column within the data shard.</a:t>
            </a:r>
          </a:p>
          <a:p>
            <a:pPr marL="171450" indent="-171450">
              <a:buFont typeface="Arial" panose="020B0604020202020204" pitchFamily="34" charset="0"/>
              <a:buChar char="•"/>
            </a:pPr>
            <a:r>
              <a:rPr lang="en-US">
                <a:cs typeface="Calibri"/>
              </a:rPr>
              <a:t>Dynamic column index - To index a dynamic field, the ingestion process enumerates all “atomic” elements within the dynamic value (property names, values, array elements) and forwards them to the index builder. Other than that, dynamic fields have the same inverted term index as the string fields.</a:t>
            </a:r>
          </a:p>
          <a:p>
            <a:pPr marL="171450" indent="-171450">
              <a:buFont typeface="Arial" panose="020B0604020202020204" pitchFamily="34" charset="0"/>
              <a:buChar char="•"/>
            </a:pPr>
            <a:endParaRPr lang="en-US">
              <a:cs typeface="Calibri"/>
            </a:endParaRPr>
          </a:p>
          <a:p>
            <a:pPr marL="0" indent="0">
              <a:buFont typeface="Arial" panose="020B0604020202020204" pitchFamily="34" charset="0"/>
              <a:buNone/>
            </a:pPr>
            <a:r>
              <a:rPr lang="en-US">
                <a:cs typeface="Calibri"/>
              </a:rPr>
              <a:t>Rest all capability enables you to build a rich and highly performant solution on Data Explorer engine.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874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Light" panose="020F0302020204030204" pitchFamily="34" charset="0"/>
                <a:ea typeface="Yu Mincho" panose="02020400000000000000" pitchFamily="18" charset="-128"/>
                <a:cs typeface="Arial" panose="020B0604020202020204" pitchFamily="34" charset="0"/>
              </a:rPr>
              <a:t>KQL has large growing community with a rapid adoption of Azure Monitor, Application Insights, Sentinel, Azure Data Explore and other Microsoft offerings. The language is well designed for easy-to-read syntax and provide a smooth transition from simple one-liner to complex data processing. This allows us to provide rich </a:t>
            </a:r>
            <a:r>
              <a:rPr lang="en-US" sz="1800" err="1">
                <a:solidFill>
                  <a:srgbClr val="000000"/>
                </a:solidFill>
                <a:effectLst/>
                <a:latin typeface="Calibri Light" panose="020F0302020204030204" pitchFamily="34" charset="0"/>
                <a:ea typeface="Yu Mincho" panose="02020400000000000000" pitchFamily="18" charset="-128"/>
                <a:cs typeface="Arial" panose="020B0604020202020204" pitchFamily="34" charset="0"/>
              </a:rPr>
              <a:t>intellisence</a:t>
            </a:r>
            <a:r>
              <a:rPr lang="en-US" sz="1800">
                <a:solidFill>
                  <a:srgbClr val="000000"/>
                </a:solidFill>
                <a:effectLst/>
                <a:latin typeface="Calibri Light" panose="020F0302020204030204" pitchFamily="34" charset="0"/>
                <a:ea typeface="Yu Mincho" panose="02020400000000000000" pitchFamily="18" charset="-128"/>
                <a:cs typeface="Arial" panose="020B0604020202020204" pitchFamily="34" charset="0"/>
              </a:rPr>
              <a:t> support compared to SQL language and provides rich set of language construct and built-in capabilities for Aggregations, Time Series, and User Analytics; that aren’t available in SQL for exploring telemetry data at a rapid 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Light" panose="020F0302020204030204" pitchFamily="34" charset="0"/>
              <a:ea typeface="Yu Mincho" panose="02020400000000000000" pitchFamily="18"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Light" panose="020F0302020204030204" pitchFamily="34" charset="0"/>
                <a:ea typeface="Yu Mincho" panose="02020400000000000000" pitchFamily="18" charset="-128"/>
                <a:cs typeface="Arial" panose="020B0604020202020204" pitchFamily="34" charset="0"/>
              </a:rPr>
              <a:t>We do support In-line Python, R, and T-SQL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Light" panose="020F0302020204030204" pitchFamily="34" charset="0"/>
              <a:ea typeface="Yu Mincho" panose="02020400000000000000" pitchFamily="18" charset="-128"/>
              <a:cs typeface="Arial" panose="020B0604020202020204" pitchFamily="34" charset="0"/>
            </a:endParaRPr>
          </a:p>
        </p:txBody>
      </p:sp>
      <p:sp>
        <p:nvSpPr>
          <p:cNvPr id="4" name="Slide Number Placeholder 3"/>
          <p:cNvSpPr>
            <a:spLocks noGrp="1"/>
          </p:cNvSpPr>
          <p:nvPr>
            <p:ph type="sldNum" sz="quarter" idx="5"/>
          </p:nvPr>
        </p:nvSpPr>
        <p:spPr/>
        <p:txBody>
          <a:bodyPr/>
          <a:lstStyle/>
          <a:p>
            <a:fld id="{B700AAB7-45AA-46CE-9A8C-1EF8336C293F}" type="slidenum">
              <a:rPr lang="en-US" smtClean="0"/>
              <a:t>15</a:t>
            </a:fld>
            <a:endParaRPr lang="en-US"/>
          </a:p>
        </p:txBody>
      </p:sp>
    </p:spTree>
    <p:extLst>
      <p:ext uri="{BB962C8B-B14F-4D97-AF65-F5344CB8AC3E}">
        <p14:creationId xmlns:p14="http://schemas.microsoft.com/office/powerpoint/2010/main" val="1595946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Slide is self-explanatory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191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Geohash</a:t>
            </a:r>
          </a:p>
          <a:p>
            <a:pPr marL="384432" lvl="1" indent="-171450">
              <a:buFont typeface="Arial" panose="020B0604020202020204" pitchFamily="34" charset="0"/>
              <a:buChar char="•"/>
            </a:pPr>
            <a:r>
              <a:rPr lang="en-US">
                <a:solidFill>
                  <a:srgbClr val="003EDD"/>
                </a:solidFill>
                <a:hlinkClick r:id="rId3">
                  <a:extLst>
                    <a:ext uri="{A12FA001-AC4F-418D-AE19-62706E023703}">
                      <ahyp:hlinkClr xmlns:ahyp="http://schemas.microsoft.com/office/drawing/2018/hyperlinkcolor" val="tx"/>
                    </a:ext>
                  </a:extLst>
                </a:hlinkClick>
              </a:rPr>
              <a:t>https://docs.microsoft.com/en-us/azure/kusto/query/geo-point-to-geohash-function</a:t>
            </a:r>
            <a:endParaRPr lang="en-US">
              <a:solidFill>
                <a:srgbClr val="003EDD"/>
              </a:solidFill>
            </a:endParaRPr>
          </a:p>
          <a:p>
            <a:pPr marL="384432" lvl="1" indent="-171450">
              <a:buFont typeface="Arial" panose="020B0604020202020204" pitchFamily="34" charset="0"/>
              <a:buChar char="•"/>
            </a:pPr>
            <a:r>
              <a:rPr lang="de-DE">
                <a:solidFill>
                  <a:srgbClr val="003EDD"/>
                </a:solidFill>
                <a:hlinkClick r:id="rId4">
                  <a:extLst>
                    <a:ext uri="{A12FA001-AC4F-418D-AE19-62706E023703}">
                      <ahyp:hlinkClr xmlns:ahyp="http://schemas.microsoft.com/office/drawing/2018/hyperlinkcolor" val="tx"/>
                    </a:ext>
                  </a:extLst>
                </a:hlinkClick>
              </a:rPr>
              <a:t>https://docs.microsoft.com/en-us/azure/kusto/query/geo-geohash-to-central-point-function</a:t>
            </a:r>
            <a:endParaRPr lang="en-US">
              <a:solidFill>
                <a:srgbClr val="003EDD"/>
              </a:solidFill>
            </a:endParaRPr>
          </a:p>
          <a:p>
            <a:pPr marL="171450" indent="-171450">
              <a:buFont typeface="Arial" panose="020B0604020202020204" pitchFamily="34" charset="0"/>
              <a:buChar char="•"/>
            </a:pPr>
            <a:r>
              <a:rPr lang="en-US"/>
              <a:t>Points in circle</a:t>
            </a:r>
          </a:p>
          <a:p>
            <a:pPr marL="384432" lvl="1" indent="-171450">
              <a:buFont typeface="Arial" panose="020B0604020202020204" pitchFamily="34" charset="0"/>
              <a:buChar char="•"/>
            </a:pPr>
            <a:r>
              <a:rPr lang="en-US">
                <a:solidFill>
                  <a:schemeClr val="accent1"/>
                </a:solidFill>
              </a:rPr>
              <a:t>https://docs.microsoft.com/en-us/azure/kusto/query/geo-point-in-circle-function</a:t>
            </a:r>
          </a:p>
          <a:p>
            <a:pPr marL="171450" indent="-171450">
              <a:buFont typeface="Arial" panose="020B0604020202020204" pitchFamily="34" charset="0"/>
              <a:buChar char="•"/>
            </a:pPr>
            <a:r>
              <a:rPr lang="en-US"/>
              <a:t>Distance</a:t>
            </a:r>
          </a:p>
          <a:p>
            <a:pPr marL="384432" lvl="1" indent="-171450">
              <a:buFont typeface="Arial" panose="020B0604020202020204" pitchFamily="34" charset="0"/>
              <a:buChar char="•"/>
            </a:pPr>
            <a:r>
              <a:rPr lang="de-DE">
                <a:solidFill>
                  <a:srgbClr val="003EDD"/>
                </a:solidFill>
              </a:rPr>
              <a:t>https://docs.microsoft.com/en-us/azure/kusto/query/geo-distance-2points-function  </a:t>
            </a:r>
            <a:endParaRPr lang="en-US">
              <a:solidFill>
                <a:srgbClr val="003EDD"/>
              </a:solidFill>
            </a:endParaRP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11/21/2021 2:07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3688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You may have scenarios where you may want to create multiple Data Explorer pools for storing different types of data or host different pool is different regions or different divisions in your company many have their own Data Explore pools. In all these scenarios cross database\pool enable you to easily cross query between database, between data explore pools in same region or other regions.</a:t>
            </a:r>
          </a:p>
          <a:p>
            <a:endParaRPr lang="en-US">
              <a:cs typeface="Calibri"/>
            </a:endParaRPr>
          </a:p>
          <a:p>
            <a:r>
              <a:rPr lang="en-US">
                <a:cs typeface="Calibri"/>
              </a:rPr>
              <a:t>Data Explorer is integrated with rest of the Azure ecosystem, in cases where you don’t want to ingest the data in Data Explorer pool – you can query it easily from SQL, Azure Monitor, CosmosDB, and Data Lake.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874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Thanks to the separation of storage and compute in Data Explorer pool. You can have one Data Explorer pool for ingesting and querying the data and share the databases with multiple Data Explorer pools. This enables you to load balance, offer data-as-a-service, build Hub and Spoke model, or chargeback to you internal teams.</a:t>
            </a:r>
          </a:p>
          <a:p>
            <a:endParaRPr lang="en-US">
              <a:cs typeface="Calibri"/>
            </a:endParaRPr>
          </a:p>
          <a:p>
            <a:r>
              <a:rPr lang="en-US">
                <a:cs typeface="Calibri"/>
              </a:rPr>
              <a:t>Its all automated and real-time caching, you don’t need to maintain any pipeline.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874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Slide is self-explanatory</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2998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Data Explorer is enterprise ready will all the key capabilities you need get to production.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619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Connecting data and unlocking insights is critical to the success of digital transformation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E8289-46F8-4A39-9A43-33F700BC35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778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C4C51"/>
                </a:solidFill>
                <a:effectLst/>
                <a:latin typeface="Segoe UI" panose="020B0502040204020203" pitchFamily="34" charset="0"/>
              </a:rPr>
              <a:t>Introducing Azure Synapse data explorer, it’s a distributed storage and query engine optimized for log and telemetry data.  </a:t>
            </a:r>
          </a:p>
        </p:txBody>
      </p:sp>
      <p:sp>
        <p:nvSpPr>
          <p:cNvPr id="4" name="Slide Number Placeholder 3"/>
          <p:cNvSpPr>
            <a:spLocks noGrp="1"/>
          </p:cNvSpPr>
          <p:nvPr>
            <p:ph type="sldNum" sz="quarter" idx="5"/>
          </p:nvPr>
        </p:nvSpPr>
        <p:spPr/>
        <p:txBody>
          <a:bodyPr/>
          <a:lstStyle/>
          <a:p>
            <a:fld id="{B700AAB7-45AA-46CE-9A8C-1EF8336C293F}" type="slidenum">
              <a:rPr lang="en-US" smtClean="0"/>
              <a:t>4</a:t>
            </a:fld>
            <a:endParaRPr lang="en-US"/>
          </a:p>
        </p:txBody>
      </p:sp>
    </p:spTree>
    <p:extLst>
      <p:ext uri="{BB962C8B-B14F-4D97-AF65-F5344CB8AC3E}">
        <p14:creationId xmlns:p14="http://schemas.microsoft.com/office/powerpoint/2010/main" val="3962783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93850" y="835025"/>
            <a:ext cx="3978275" cy="22383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a:solidFill>
                  <a:srgbClr val="000000"/>
                </a:solidFill>
                <a:effectLst/>
                <a:latin typeface="Calibri" panose="020F0502020204030204" pitchFamily="34" charset="0"/>
              </a:rPr>
              <a:t>Get Near real-time insights</a:t>
            </a:r>
            <a:r>
              <a:rPr lang="en-US" sz="1200" b="0" i="0">
                <a:solidFill>
                  <a:srgbClr val="000000"/>
                </a:solidFill>
                <a:effectLst/>
                <a:latin typeface="Calibri" panose="020F0502020204030204" pitchFamily="34" charset="0"/>
              </a:rPr>
              <a:t> on your big data as its’ been ingested</a:t>
            </a:r>
          </a:p>
          <a:p>
            <a:endParaRPr lang="en-US"/>
          </a:p>
          <a:p>
            <a:r>
              <a:rPr lang="en-US"/>
              <a:t>Data Explorer engine is optimized for indexing text data that enables you to run queries on log data</a:t>
            </a:r>
          </a:p>
          <a:p>
            <a:endParaRPr lang="en-US"/>
          </a:p>
          <a:p>
            <a:r>
              <a:rPr lang="en-US"/>
              <a:t>Its an integrated cloud data platform for time series and IoT data, providing integrations with IoT Hub, Digital Twins, and IoT Central</a:t>
            </a:r>
          </a:p>
          <a:p>
            <a:endParaRPr lang="en-US"/>
          </a:p>
          <a:p>
            <a:r>
              <a:rPr lang="en-US"/>
              <a:t>It automatically scales to meet your workload from Gigabytes to Petabytes</a:t>
            </a: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8879B6-07CF-41BF-AA25-1C316A3F64F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143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1100">
                <a:effectLst/>
                <a:latin typeface="Calibri" panose="020F0502020204030204" pitchFamily="34" charset="0"/>
                <a:ea typeface="Times New Roman" panose="02020603050405020304" pitchFamily="18" charset="0"/>
              </a:rPr>
              <a:t>Building near-real-time Big Data analytics on custom event\logs data</a:t>
            </a:r>
            <a:endParaRPr lang="en-US" sz="1100">
              <a:effectLst/>
              <a:latin typeface="Calibri" panose="020F0502020204030204" pitchFamily="34" charset="0"/>
              <a:ea typeface="Calibri" panose="020F0502020204030204" pitchFamily="34" charset="0"/>
            </a:endParaRPr>
          </a:p>
          <a:p>
            <a:pPr marL="742950" marR="0" lvl="1" indent="-285750">
              <a:spcBef>
                <a:spcPts val="0"/>
              </a:spcBef>
              <a:spcAft>
                <a:spcPts val="0"/>
              </a:spcAft>
              <a:buSzPts val="1000"/>
              <a:buFont typeface="Courier New" panose="02070309020205020404" pitchFamily="49" charset="0"/>
              <a:buChar char="o"/>
              <a:tabLst>
                <a:tab pos="914400" algn="l"/>
              </a:tabLst>
            </a:pPr>
            <a:r>
              <a:rPr lang="en-US" sz="1100">
                <a:effectLst/>
                <a:latin typeface="Calibri" panose="020F0502020204030204" pitchFamily="34" charset="0"/>
                <a:ea typeface="Times New Roman" panose="02020603050405020304" pitchFamily="18" charset="0"/>
                <a:cs typeface="Times New Roman" panose="02020603050405020304" pitchFamily="18" charset="0"/>
              </a:rPr>
              <a:t>For Examples, </a:t>
            </a:r>
          </a:p>
          <a:p>
            <a:pPr marL="1200150" marR="0" lvl="2" indent="-285750">
              <a:spcBef>
                <a:spcPts val="0"/>
              </a:spcBef>
              <a:spcAft>
                <a:spcPts val="0"/>
              </a:spcAft>
              <a:buSzPts val="1000"/>
              <a:buFont typeface="Courier New" panose="02070309020205020404" pitchFamily="49" charset="0"/>
              <a:buChar char="o"/>
              <a:tabLst>
                <a:tab pos="914400" algn="l"/>
              </a:tabLst>
            </a:pPr>
            <a:r>
              <a:rPr lang="en-US" sz="1100">
                <a:effectLst/>
                <a:latin typeface="Calibri" panose="020F0502020204030204" pitchFamily="34" charset="0"/>
                <a:ea typeface="Times New Roman" panose="02020603050405020304" pitchFamily="18" charset="0"/>
                <a:cs typeface="Times New Roman" panose="02020603050405020304" pitchFamily="18" charset="0"/>
              </a:rPr>
              <a:t>A telco company ingesting TBs of data every day on their subscriber call data, network data, etc. and analyzing it to improve subscriber experience.</a:t>
            </a:r>
          </a:p>
          <a:p>
            <a:pPr marL="1200150" marR="0" lvl="2" indent="-285750">
              <a:spcBef>
                <a:spcPts val="0"/>
              </a:spcBef>
              <a:spcAft>
                <a:spcPts val="0"/>
              </a:spcAft>
              <a:buSzPts val="1000"/>
              <a:buFont typeface="Courier New" panose="02070309020205020404" pitchFamily="49" charset="0"/>
              <a:buChar char="o"/>
              <a:tabLst>
                <a:tab pos="914400" algn="l"/>
              </a:tabLst>
            </a:pPr>
            <a:r>
              <a:rPr lang="en-US" sz="1100">
                <a:effectLst/>
                <a:latin typeface="Calibri" panose="020F0502020204030204" pitchFamily="34" charset="0"/>
                <a:ea typeface="Times New Roman" panose="02020603050405020304" pitchFamily="18" charset="0"/>
                <a:cs typeface="Times New Roman" panose="02020603050405020304" pitchFamily="18" charset="0"/>
              </a:rPr>
              <a:t>A major Oil &amp; Gas company ingesting millions of credit transaction logs to analyze the health of payment systems on gas stations.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1200150" marR="0" lvl="2" indent="-285750">
              <a:spcBef>
                <a:spcPts val="0"/>
              </a:spcBef>
              <a:spcAft>
                <a:spcPts val="0"/>
              </a:spcAft>
              <a:buSzPts val="1000"/>
              <a:buFont typeface="Courier New" panose="02070309020205020404" pitchFamily="49" charset="0"/>
              <a:buChar char="o"/>
              <a:tabLst>
                <a:tab pos="914400" algn="l"/>
              </a:tabLst>
            </a:pPr>
            <a:r>
              <a:rPr lang="en-US" sz="1100">
                <a:effectLst/>
                <a:latin typeface="Calibri" panose="020F0502020204030204" pitchFamily="34" charset="0"/>
                <a:ea typeface="Times New Roman" panose="02020603050405020304" pitchFamily="18" charset="0"/>
                <a:cs typeface="Times New Roman" panose="02020603050405020304" pitchFamily="18" charset="0"/>
              </a:rPr>
              <a:t>A large media company ingesting TBs of CDN data to analyzing and improve the live streaming experience for their subscribers.</a:t>
            </a:r>
          </a:p>
          <a:p>
            <a:pPr marL="1200150" marR="0" lvl="2" indent="-285750">
              <a:spcBef>
                <a:spcPts val="0"/>
              </a:spcBef>
              <a:spcAft>
                <a:spcPts val="0"/>
              </a:spcAft>
              <a:buSzPts val="1000"/>
              <a:buFont typeface="Courier New" panose="02070309020205020404" pitchFamily="49" charset="0"/>
              <a:buChar char="o"/>
              <a:tabLst>
                <a:tab pos="914400" algn="l"/>
              </a:tabLst>
            </a:pPr>
            <a:r>
              <a:rPr lang="en-US" sz="1100">
                <a:effectLst/>
                <a:latin typeface="Calibri" panose="020F0502020204030204" pitchFamily="34" charset="0"/>
                <a:ea typeface="Calibri" panose="020F0502020204030204" pitchFamily="34" charset="0"/>
                <a:cs typeface="Times New Roman" panose="02020603050405020304" pitchFamily="18" charset="0"/>
              </a:rPr>
              <a:t>A large logistics company ingesting millions of shipment tracking records and analyzing it.</a:t>
            </a:r>
          </a:p>
          <a:p>
            <a:pPr marL="342900" marR="0" lvl="0" indent="-342900">
              <a:spcBef>
                <a:spcPts val="0"/>
              </a:spcBef>
              <a:spcAft>
                <a:spcPts val="0"/>
              </a:spcAft>
              <a:buSzPts val="1000"/>
              <a:buFont typeface="Symbol" panose="05050102010706020507" pitchFamily="18" charset="2"/>
              <a:buChar char=""/>
              <a:tabLst>
                <a:tab pos="457200" algn="l"/>
              </a:tabLst>
            </a:pPr>
            <a:r>
              <a:rPr lang="en-US" sz="1100">
                <a:effectLst/>
                <a:latin typeface="Calibri" panose="020F0502020204030204" pitchFamily="34" charset="0"/>
                <a:ea typeface="Times New Roman" panose="02020603050405020304" pitchFamily="18" charset="0"/>
              </a:rPr>
              <a:t>Build centralized near-real-time observability solutions for all telemetry sources</a:t>
            </a:r>
          </a:p>
          <a:p>
            <a:pPr marL="800100" marR="0" lvl="1" indent="-342900">
              <a:spcBef>
                <a:spcPts val="0"/>
              </a:spcBef>
              <a:spcAft>
                <a:spcPts val="0"/>
              </a:spcAft>
              <a:buSzPts val="1000"/>
              <a:buFont typeface="Symbol" panose="05050102010706020507" pitchFamily="18" charset="2"/>
              <a:buChar char=""/>
              <a:tabLst>
                <a:tab pos="457200" algn="l"/>
              </a:tabLst>
            </a:pPr>
            <a:r>
              <a:rPr lang="en-US" sz="1100">
                <a:effectLst/>
                <a:latin typeface="Calibri" panose="020F0502020204030204" pitchFamily="34" charset="0"/>
                <a:ea typeface="Times New Roman" panose="02020603050405020304" pitchFamily="18" charset="0"/>
                <a:cs typeface="Times New Roman" panose="02020603050405020304" pitchFamily="18" charset="0"/>
              </a:rPr>
              <a:t>You can centralize your log data and building solutions to meet your scale </a:t>
            </a:r>
          </a:p>
          <a:p>
            <a:pPr marL="342900" marR="0" lvl="0" indent="-342900">
              <a:spcBef>
                <a:spcPts val="0"/>
              </a:spcBef>
              <a:spcAft>
                <a:spcPts val="0"/>
              </a:spcAft>
              <a:buSzPts val="1000"/>
              <a:buFont typeface="Symbol" panose="05050102010706020507" pitchFamily="18" charset="2"/>
              <a:buChar char=""/>
              <a:tabLst>
                <a:tab pos="457200" algn="l"/>
              </a:tabLst>
            </a:pPr>
            <a:r>
              <a:rPr lang="en-US" sz="1100">
                <a:effectLst/>
                <a:latin typeface="Calibri" panose="020F0502020204030204" pitchFamily="34" charset="0"/>
                <a:ea typeface="Times New Roman" panose="02020603050405020304" pitchFamily="18" charset="0"/>
              </a:rPr>
              <a:t>Security log analytics </a:t>
            </a:r>
          </a:p>
          <a:p>
            <a:pPr marL="800100" marR="0" lvl="1" indent="-342900">
              <a:spcBef>
                <a:spcPts val="0"/>
              </a:spcBef>
              <a:spcAft>
                <a:spcPts val="0"/>
              </a:spcAft>
              <a:buSzPts val="1000"/>
              <a:buFont typeface="Symbol" panose="05050102010706020507" pitchFamily="18" charset="2"/>
              <a:buChar char=""/>
              <a:tabLst>
                <a:tab pos="457200" algn="l"/>
              </a:tabLst>
            </a:pPr>
            <a:r>
              <a:rPr lang="en-US" sz="1100">
                <a:effectLst/>
                <a:latin typeface="Calibri" panose="020F0502020204030204" pitchFamily="34" charset="0"/>
                <a:ea typeface="Calibri" panose="020F0502020204030204" pitchFamily="34" charset="0"/>
              </a:rPr>
              <a:t>Companies org/collect logs. User it for observability (how infra/software is working); logs used to analyze security of environment. Trying to find phishing, hacker, attacks, looking at network logs. Looking at IP addresses—traffic coming from it. </a:t>
            </a:r>
          </a:p>
          <a:p>
            <a:pPr marL="742950" marR="0" lvl="1" indent="-285750">
              <a:spcBef>
                <a:spcPts val="0"/>
              </a:spcBef>
              <a:spcAft>
                <a:spcPts val="0"/>
              </a:spcAft>
              <a:buSzPts val="1000"/>
              <a:buFont typeface="Courier New" panose="02070309020205020404" pitchFamily="49" charset="0"/>
              <a:buChar char="o"/>
              <a:tabLst>
                <a:tab pos="914400" algn="l"/>
              </a:tabLst>
            </a:pPr>
            <a:r>
              <a:rPr lang="en-US" sz="1100">
                <a:effectLst/>
                <a:latin typeface="Calibri" panose="020F0502020204030204" pitchFamily="34" charset="0"/>
                <a:ea typeface="Times New Roman" panose="02020603050405020304" pitchFamily="18" charset="0"/>
                <a:cs typeface="Times New Roman" panose="02020603050405020304" pitchFamily="18" charset="0"/>
              </a:rPr>
              <a:t>Customers migrating from Splunk SIEM to Sentinel and using Data Explorer to complement long term analytics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SzPts val="1000"/>
              <a:buFont typeface="Courier New" panose="02070309020205020404" pitchFamily="49" charset="0"/>
              <a:buChar char="o"/>
              <a:tabLst>
                <a:tab pos="914400" algn="l"/>
              </a:tabLst>
            </a:pPr>
            <a:r>
              <a:rPr lang="en-US" sz="1100">
                <a:effectLst/>
                <a:latin typeface="Calibri" panose="020F0502020204030204" pitchFamily="34" charset="0"/>
                <a:ea typeface="Times New Roman" panose="02020603050405020304" pitchFamily="18" charset="0"/>
                <a:cs typeface="Times New Roman" panose="02020603050405020304" pitchFamily="18" charset="0"/>
              </a:rPr>
              <a:t>ISVs building security log analytics solutions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100">
                <a:effectLst/>
                <a:latin typeface="Calibri" panose="020F0502020204030204" pitchFamily="34" charset="0"/>
                <a:ea typeface="Times New Roman" panose="02020603050405020304" pitchFamily="18" charset="0"/>
              </a:rPr>
              <a:t>IoT analytics solutions</a:t>
            </a:r>
            <a:endParaRPr lang="en-US" sz="1100">
              <a:effectLst/>
              <a:latin typeface="Calibri" panose="020F0502020204030204" pitchFamily="34" charset="0"/>
              <a:ea typeface="Calibri" panose="020F0502020204030204" pitchFamily="34" charset="0"/>
            </a:endParaRPr>
          </a:p>
          <a:p>
            <a:pPr marL="742950" marR="0" lvl="1" indent="-285750">
              <a:spcBef>
                <a:spcPts val="0"/>
              </a:spcBef>
              <a:spcAft>
                <a:spcPts val="0"/>
              </a:spcAft>
              <a:buSzPts val="1000"/>
              <a:buFont typeface="Courier New" panose="02070309020205020404" pitchFamily="49" charset="0"/>
              <a:buChar char="o"/>
              <a:tabLst>
                <a:tab pos="914400" algn="l"/>
              </a:tabLst>
            </a:pPr>
            <a:r>
              <a:rPr lang="en-US" sz="1100">
                <a:effectLst/>
                <a:latin typeface="Calibri" panose="020F0502020204030204" pitchFamily="34" charset="0"/>
                <a:ea typeface="Times New Roman" panose="02020603050405020304" pitchFamily="18" charset="0"/>
                <a:cs typeface="Times New Roman" panose="02020603050405020304" pitchFamily="18" charset="0"/>
              </a:rPr>
              <a:t>Customers and ISVs building IoT\Time Series solutions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SzPts val="1000"/>
              <a:buFont typeface="Courier New" panose="02070309020205020404" pitchFamily="49" charset="0"/>
              <a:buChar char="o"/>
              <a:tabLst>
                <a:tab pos="914400" algn="l"/>
              </a:tabLst>
            </a:pPr>
            <a:r>
              <a:rPr lang="en-US" sz="1100">
                <a:effectLst/>
                <a:latin typeface="Calibri" panose="020F0502020204030204" pitchFamily="34" charset="0"/>
                <a:ea typeface="Times New Roman" panose="02020603050405020304" pitchFamily="18" charset="0"/>
                <a:cs typeface="Times New Roman" panose="02020603050405020304" pitchFamily="18" charset="0"/>
              </a:rPr>
              <a:t>Building cloud-based historians in combination of Data Explorer, Data Lake, Spark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SzPts val="1000"/>
              <a:buFont typeface="Courier New" panose="02070309020205020404" pitchFamily="49" charset="0"/>
              <a:buChar char="o"/>
              <a:tabLst>
                <a:tab pos="914400" algn="l"/>
              </a:tabLst>
            </a:pPr>
            <a:r>
              <a:rPr lang="en-US" sz="1100">
                <a:effectLst/>
                <a:latin typeface="Calibri" panose="020F0502020204030204" pitchFamily="34" charset="0"/>
                <a:ea typeface="Times New Roman" panose="02020603050405020304" pitchFamily="18" charset="0"/>
                <a:cs typeface="Times New Roman" panose="02020603050405020304" pitchFamily="18" charset="0"/>
              </a:rPr>
              <a:t>Tons of use cases in connected devices, manufacturing, energy, oil &amp; gas, automotive sector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Calibri" panose="020F0502020204030204" pitchFamily="34" charset="0"/>
              </a:rPr>
              <a:t>Note: All Azure Data Explorer scenarios apply here, you can check the customer stories here: </a:t>
            </a:r>
            <a:r>
              <a:rPr lang="en-US" sz="1200" u="sng">
                <a:solidFill>
                  <a:srgbClr val="0563C1"/>
                </a:solidFill>
                <a:effectLst/>
                <a:latin typeface="Calibri" panose="020F0502020204030204" pitchFamily="34" charset="0"/>
                <a:ea typeface="Calibri" panose="020F0502020204030204" pitchFamily="34" charset="0"/>
                <a:hlinkClick r:id="rId3"/>
              </a:rPr>
              <a:t>http://aka.ms/adx.stories</a:t>
            </a:r>
            <a:endParaRPr lang="en-US" sz="1200">
              <a:effectLst/>
              <a:latin typeface="Calibri" panose="020F0502020204030204" pitchFamily="34"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C8B6E365-138C-4F20-9FB4-0111967084AB}" type="slidenum">
              <a:rPr lang="en-US" smtClean="0"/>
              <a:t>6</a:t>
            </a:fld>
            <a:endParaRPr lang="en-US"/>
          </a:p>
        </p:txBody>
      </p:sp>
    </p:spTree>
    <p:extLst>
      <p:ext uri="{BB962C8B-B14F-4D97-AF65-F5344CB8AC3E}">
        <p14:creationId xmlns:p14="http://schemas.microsoft.com/office/powerpoint/2010/main" val="3652773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various Log and Time Series across the industries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739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To complement our existing SQL and Apache Spark engines, the Azure Synapse data explorer engine is now part of Synapse ecosystem to enable you to run log and telemetry analytics seamlessly. </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11/21/2021 2:07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142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Build near-real time big data analytics solutions – for analyzing your append-only data like events, click stream, logs, etc. For example, telco customers using data explore for powering their customer experience reporting to understand the network congestions and call quality. We have customers analyzing their click stream data to optimize their ad.</a:t>
            </a:r>
          </a:p>
          <a:p>
            <a:endParaRPr lang="en-US" sz="1200"/>
          </a:p>
          <a:p>
            <a:r>
              <a:rPr lang="en-US" sz="1600"/>
              <a:t>Build near-real time logs analytics solutions for your observability, monitoring, and security data</a:t>
            </a:r>
          </a:p>
          <a:p>
            <a:pPr marL="228600" lvl="1" indent="-228600">
              <a:buFont typeface="Courier New" panose="02070309020205020404" pitchFamily="49" charset="0"/>
              <a:buChar char="o"/>
            </a:pPr>
            <a:r>
              <a:rPr lang="en-US" sz="1200"/>
              <a:t>Replace infrastructure-based log search solutions</a:t>
            </a:r>
          </a:p>
          <a:p>
            <a:pPr marL="228600" lvl="1" indent="-228600">
              <a:buFont typeface="Courier New" panose="02070309020205020404" pitchFamily="49" charset="0"/>
              <a:buChar char="o"/>
            </a:pPr>
            <a:r>
              <a:rPr lang="en-US" sz="1200"/>
              <a:t>Complement with your SIEM product</a:t>
            </a:r>
          </a:p>
          <a:p>
            <a:pPr marL="228600" lvl="1" indent="-228600">
              <a:buFont typeface="Courier New" panose="02070309020205020404" pitchFamily="49" charset="0"/>
              <a:buChar char="o"/>
            </a:pPr>
            <a:r>
              <a:rPr lang="en-US" sz="1200"/>
              <a:t>Accelerate your AI Ops journey</a:t>
            </a:r>
          </a:p>
          <a:p>
            <a:pPr marL="228600" lvl="1" indent="-228600">
              <a:buFont typeface="Courier New" panose="02070309020205020404" pitchFamily="49" charset="0"/>
              <a:buChar char="o"/>
            </a:pPr>
            <a:endParaRPr lang="en-US" sz="1200"/>
          </a:p>
          <a:p>
            <a:pPr marL="228600" lvl="1" indent="-228600">
              <a:buFont typeface="Courier New" panose="02070309020205020404" pitchFamily="49" charset="0"/>
              <a:buChar char="o"/>
            </a:pPr>
            <a:endParaRPr lang="en-US" sz="1200"/>
          </a:p>
          <a:p>
            <a:r>
              <a:rPr lang="en-US" sz="1600"/>
              <a:t>Build IoT Analytics solution for your </a:t>
            </a:r>
            <a:r>
              <a:rPr lang="en-US" sz="1200"/>
              <a:t>Connected devices or bring your manufacturing data to cloud and build a historian </a:t>
            </a:r>
          </a:p>
          <a:p>
            <a:endParaRPr lang="en-US" sz="1200"/>
          </a:p>
          <a:p>
            <a:r>
              <a:rPr lang="en-US" sz="1200"/>
              <a:t>If you are an ISV and providing analytics services to your customers. Build your solutions on Data Explore, its flexible building single tenant or multi-tenant solutions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191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71717"/>
                </a:solidFill>
                <a:effectLst/>
                <a:latin typeface="Segoe UI" panose="020B0502040204020203" pitchFamily="34" charset="0"/>
              </a:rPr>
              <a:t>Data Explorer pools implement a scale out architecture by separating the compute and storage resources. This enables you to independently scale each resource and, for example, run multiple read only computes on the same data. </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Data Explorer pools consist of a set of computes running the engine that is responsible for automatically indexing, compressing, caching, and serving distributed queries. </a:t>
            </a:r>
          </a:p>
          <a:p>
            <a:pPr algn="l"/>
            <a:r>
              <a:rPr lang="en-US" b="0" i="0">
                <a:solidFill>
                  <a:srgbClr val="171717"/>
                </a:solidFill>
                <a:effectLst/>
                <a:latin typeface="Segoe UI" panose="020B0502040204020203" pitchFamily="34" charset="0"/>
              </a:rPr>
              <a:t>They also have a second set of computes running the data management service responsible for background system jobs, and managed and queued data ingestion. </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All data is persisted on managed blob storage accounts using a compressed columnar format.</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Data Explorer pools support a rich ecosystem for ingesting data using connectors, SDKs, REST APIs, and other managed capabilities. </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It offers various ways to consume data for </a:t>
            </a:r>
            <a:r>
              <a:rPr lang="en-US" b="0" i="0" err="1">
                <a:solidFill>
                  <a:srgbClr val="171717"/>
                </a:solidFill>
                <a:effectLst/>
                <a:latin typeface="Segoe UI" panose="020B0502040204020203" pitchFamily="34" charset="0"/>
              </a:rPr>
              <a:t>adhoc</a:t>
            </a:r>
            <a:r>
              <a:rPr lang="en-US" b="0" i="0">
                <a:solidFill>
                  <a:srgbClr val="171717"/>
                </a:solidFill>
                <a:effectLst/>
                <a:latin typeface="Segoe UI" panose="020B0502040204020203" pitchFamily="34" charset="0"/>
              </a:rPr>
              <a:t> queries, reports, dashboards, alerts, REST APIs, and SDKs.</a:t>
            </a:r>
          </a:p>
          <a:p>
            <a:pPr algn="l"/>
            <a:endParaRPr lang="en-US" b="0" i="0">
              <a:solidFill>
                <a:srgbClr val="171717"/>
              </a:solidFill>
              <a:effectLst/>
              <a:latin typeface="Segoe UI" panose="020B0502040204020203" pitchFamily="34" charset="0"/>
            </a:endParaRPr>
          </a:p>
          <a:p>
            <a:pPr algn="l"/>
            <a:r>
              <a:rPr lang="en-US" b="0" i="0">
                <a:solidFill>
                  <a:srgbClr val="171717"/>
                </a:solidFill>
                <a:effectLst/>
                <a:latin typeface="Segoe UI" panose="020B0502040204020203" pitchFamily="34" charset="0"/>
              </a:rPr>
              <a:t>Finally, its supports querying data from SQL, </a:t>
            </a:r>
            <a:r>
              <a:rPr lang="en-US" b="0" i="0" err="1">
                <a:solidFill>
                  <a:srgbClr val="171717"/>
                </a:solidFill>
                <a:effectLst/>
                <a:latin typeface="Segoe UI" panose="020B0502040204020203" pitchFamily="34" charset="0"/>
              </a:rPr>
              <a:t>CosmosDB</a:t>
            </a:r>
            <a:r>
              <a:rPr lang="en-US" b="0" i="0">
                <a:solidFill>
                  <a:srgbClr val="171717"/>
                </a:solidFill>
                <a:effectLst/>
                <a:latin typeface="Segoe UI" panose="020B0502040204020203" pitchFamily="34" charset="0"/>
              </a:rPr>
              <a:t>, Azure Monitor and Data Lake.</a:t>
            </a:r>
          </a:p>
          <a:p>
            <a:endParaRPr lang="en-US"/>
          </a:p>
        </p:txBody>
      </p:sp>
      <p:sp>
        <p:nvSpPr>
          <p:cNvPr id="4" name="Slide Number Placeholder 3"/>
          <p:cNvSpPr>
            <a:spLocks noGrp="1"/>
          </p:cNvSpPr>
          <p:nvPr>
            <p:ph type="sldNum" sz="quarter" idx="5"/>
          </p:nvPr>
        </p:nvSpPr>
        <p:spPr/>
        <p:txBody>
          <a:bodyPr/>
          <a:lstStyle/>
          <a:p>
            <a:fld id="{B700AAB7-45AA-46CE-9A8C-1EF8336C293F}" type="slidenum">
              <a:rPr lang="en-US" smtClean="0"/>
              <a:t>11</a:t>
            </a:fld>
            <a:endParaRPr lang="en-US"/>
          </a:p>
        </p:txBody>
      </p:sp>
    </p:spTree>
    <p:extLst>
      <p:ext uri="{BB962C8B-B14F-4D97-AF65-F5344CB8AC3E}">
        <p14:creationId xmlns:p14="http://schemas.microsoft.com/office/powerpoint/2010/main" val="18453474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7507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3684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6487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394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1748986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0090155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6152616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799382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3381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378596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6061003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1768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1526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7925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8628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917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54579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79813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8447613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0742740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53182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0825214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9596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8186518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4234060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4990222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081006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605594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231793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788382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3124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104107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412563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59740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219513196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0593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08754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37566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288457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234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0453381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744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3645988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29536745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225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6588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3" y="1240613"/>
            <a:ext cx="8155706" cy="4587585"/>
          </a:xfrm>
          <a:prstGeom prst="rect">
            <a:avLst/>
          </a:prstGeom>
        </p:spPr>
      </p:pic>
    </p:spTree>
    <p:extLst>
      <p:ext uri="{BB962C8B-B14F-4D97-AF65-F5344CB8AC3E}">
        <p14:creationId xmlns:p14="http://schemas.microsoft.com/office/powerpoint/2010/main" val="115569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3" y="1242652"/>
            <a:ext cx="8155706"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813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60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40832677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465117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4153199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54675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61106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6"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24649503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71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18" Type="http://schemas.openxmlformats.org/officeDocument/2006/relationships/image" Target="../media/image81.png"/><Relationship Id="rId26" Type="http://schemas.openxmlformats.org/officeDocument/2006/relationships/image" Target="../media/image89.png"/><Relationship Id="rId3" Type="http://schemas.openxmlformats.org/officeDocument/2006/relationships/image" Target="../media/image80.png"/><Relationship Id="rId21" Type="http://schemas.openxmlformats.org/officeDocument/2006/relationships/image" Target="../media/image84.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51.svg"/><Relationship Id="rId25" Type="http://schemas.openxmlformats.org/officeDocument/2006/relationships/image" Target="../media/image88.svg"/><Relationship Id="rId2" Type="http://schemas.openxmlformats.org/officeDocument/2006/relationships/notesSlide" Target="../notesSlides/notesSlide8.xml"/><Relationship Id="rId16" Type="http://schemas.openxmlformats.org/officeDocument/2006/relationships/image" Target="../media/image50.png"/><Relationship Id="rId20" Type="http://schemas.openxmlformats.org/officeDocument/2006/relationships/image" Target="../media/image83.png"/><Relationship Id="rId29" Type="http://schemas.openxmlformats.org/officeDocument/2006/relationships/image" Target="../media/image92.svg"/><Relationship Id="rId1" Type="http://schemas.openxmlformats.org/officeDocument/2006/relationships/slideLayout" Target="../slideLayouts/slideLayout53.xml"/><Relationship Id="rId6" Type="http://schemas.openxmlformats.org/officeDocument/2006/relationships/image" Target="../media/image40.png"/><Relationship Id="rId11" Type="http://schemas.openxmlformats.org/officeDocument/2006/relationships/image" Target="../media/image45.svg"/><Relationship Id="rId24" Type="http://schemas.openxmlformats.org/officeDocument/2006/relationships/image" Target="../media/image87.png"/><Relationship Id="rId5" Type="http://schemas.openxmlformats.org/officeDocument/2006/relationships/image" Target="../media/image39.svg"/><Relationship Id="rId15" Type="http://schemas.openxmlformats.org/officeDocument/2006/relationships/image" Target="../media/image49.svg"/><Relationship Id="rId23" Type="http://schemas.openxmlformats.org/officeDocument/2006/relationships/image" Target="../media/image86.svg"/><Relationship Id="rId28" Type="http://schemas.openxmlformats.org/officeDocument/2006/relationships/image" Target="../media/image91.png"/><Relationship Id="rId10" Type="http://schemas.openxmlformats.org/officeDocument/2006/relationships/image" Target="../media/image44.png"/><Relationship Id="rId19" Type="http://schemas.openxmlformats.org/officeDocument/2006/relationships/image" Target="../media/image82.svg"/><Relationship Id="rId31" Type="http://schemas.openxmlformats.org/officeDocument/2006/relationships/image" Target="../media/image94.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 Id="rId22" Type="http://schemas.openxmlformats.org/officeDocument/2006/relationships/image" Target="../media/image85.png"/><Relationship Id="rId27" Type="http://schemas.openxmlformats.org/officeDocument/2006/relationships/image" Target="../media/image90.svg"/><Relationship Id="rId30" Type="http://schemas.openxmlformats.org/officeDocument/2006/relationships/image" Target="../media/image93.png"/></Relationships>
</file>

<file path=ppt/slides/_rels/slide1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99.png"/><Relationship Id="rId18" Type="http://schemas.openxmlformats.org/officeDocument/2006/relationships/image" Target="../media/image104.svg"/><Relationship Id="rId3" Type="http://schemas.openxmlformats.org/officeDocument/2006/relationships/image" Target="../media/image80.png"/><Relationship Id="rId7" Type="http://schemas.openxmlformats.org/officeDocument/2006/relationships/image" Target="../media/image63.svg"/><Relationship Id="rId12" Type="http://schemas.openxmlformats.org/officeDocument/2006/relationships/image" Target="../media/image82.svg"/><Relationship Id="rId17" Type="http://schemas.openxmlformats.org/officeDocument/2006/relationships/image" Target="../media/image103.png"/><Relationship Id="rId2" Type="http://schemas.openxmlformats.org/officeDocument/2006/relationships/notesSlide" Target="../notesSlides/notesSlide9.xml"/><Relationship Id="rId16" Type="http://schemas.openxmlformats.org/officeDocument/2006/relationships/image" Target="../media/image102.svg"/><Relationship Id="rId20" Type="http://schemas.openxmlformats.org/officeDocument/2006/relationships/image" Target="../media/image106.svg"/><Relationship Id="rId1" Type="http://schemas.openxmlformats.org/officeDocument/2006/relationships/slideLayout" Target="../slideLayouts/slideLayout25.xml"/><Relationship Id="rId6" Type="http://schemas.openxmlformats.org/officeDocument/2006/relationships/image" Target="../media/image62.png"/><Relationship Id="rId11" Type="http://schemas.openxmlformats.org/officeDocument/2006/relationships/image" Target="../media/image81.png"/><Relationship Id="rId5" Type="http://schemas.openxmlformats.org/officeDocument/2006/relationships/image" Target="../media/image96.svg"/><Relationship Id="rId15" Type="http://schemas.openxmlformats.org/officeDocument/2006/relationships/image" Target="../media/image101.png"/><Relationship Id="rId10" Type="http://schemas.openxmlformats.org/officeDocument/2006/relationships/image" Target="../media/image76.emf"/><Relationship Id="rId19" Type="http://schemas.openxmlformats.org/officeDocument/2006/relationships/image" Target="../media/image105.png"/><Relationship Id="rId4" Type="http://schemas.openxmlformats.org/officeDocument/2006/relationships/image" Target="../media/image95.png"/><Relationship Id="rId9" Type="http://schemas.openxmlformats.org/officeDocument/2006/relationships/image" Target="../media/image98.svg"/><Relationship Id="rId14" Type="http://schemas.openxmlformats.org/officeDocument/2006/relationships/image" Target="../media/image100.svg"/></Relationships>
</file>

<file path=ppt/slides/_rels/slide12.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png"/><Relationship Id="rId3" Type="http://schemas.openxmlformats.org/officeDocument/2006/relationships/image" Target="../media/image80.png"/><Relationship Id="rId21" Type="http://schemas.openxmlformats.org/officeDocument/2006/relationships/image" Target="../media/image124.png"/><Relationship Id="rId7" Type="http://schemas.openxmlformats.org/officeDocument/2006/relationships/image" Target="../media/image110.svg"/><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notesSlide" Target="../notesSlides/notesSlide10.xml"/><Relationship Id="rId16" Type="http://schemas.openxmlformats.org/officeDocument/2006/relationships/image" Target="../media/image119.png"/><Relationship Id="rId20" Type="http://schemas.openxmlformats.org/officeDocument/2006/relationships/image" Target="../media/image123.png"/><Relationship Id="rId1" Type="http://schemas.openxmlformats.org/officeDocument/2006/relationships/slideLayout" Target="../slideLayouts/slideLayout53.xm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svg"/><Relationship Id="rId15" Type="http://schemas.openxmlformats.org/officeDocument/2006/relationships/image" Target="../media/image118.png"/><Relationship Id="rId10" Type="http://schemas.openxmlformats.org/officeDocument/2006/relationships/image" Target="../media/image113.png"/><Relationship Id="rId19" Type="http://schemas.openxmlformats.org/officeDocument/2006/relationships/image" Target="../media/image122.png"/><Relationship Id="rId4" Type="http://schemas.openxmlformats.org/officeDocument/2006/relationships/image" Target="../media/image107.png"/><Relationship Id="rId9" Type="http://schemas.openxmlformats.org/officeDocument/2006/relationships/image" Target="../media/image112.svg"/><Relationship Id="rId14" Type="http://schemas.openxmlformats.org/officeDocument/2006/relationships/image" Target="../media/image117.png"/><Relationship Id="rId22" Type="http://schemas.openxmlformats.org/officeDocument/2006/relationships/image" Target="../media/image125.svg"/></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127.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26.png"/><Relationship Id="rId4" Type="http://schemas.openxmlformats.org/officeDocument/2006/relationships/image" Target="../media/image76.emf"/></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2.svg"/><Relationship Id="rId18" Type="http://schemas.openxmlformats.org/officeDocument/2006/relationships/image" Target="../media/image33.png"/><Relationship Id="rId3" Type="http://schemas.openxmlformats.org/officeDocument/2006/relationships/image" Target="../media/image80.png"/><Relationship Id="rId21" Type="http://schemas.openxmlformats.org/officeDocument/2006/relationships/image" Target="../media/image36.svg"/><Relationship Id="rId7" Type="http://schemas.openxmlformats.org/officeDocument/2006/relationships/image" Target="../media/image20.svg"/><Relationship Id="rId12" Type="http://schemas.openxmlformats.org/officeDocument/2006/relationships/image" Target="../media/image21.png"/><Relationship Id="rId17" Type="http://schemas.openxmlformats.org/officeDocument/2006/relationships/image" Target="../media/image32.svg"/><Relationship Id="rId2" Type="http://schemas.openxmlformats.org/officeDocument/2006/relationships/notesSlide" Target="../notesSlides/notesSlide12.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53.xml"/><Relationship Id="rId6" Type="http://schemas.openxmlformats.org/officeDocument/2006/relationships/image" Target="../media/image19.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26.svg"/><Relationship Id="rId10" Type="http://schemas.openxmlformats.org/officeDocument/2006/relationships/image" Target="../media/image29.png"/><Relationship Id="rId19" Type="http://schemas.openxmlformats.org/officeDocument/2006/relationships/image" Target="../media/image34.sv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25.png"/><Relationship Id="rId22" Type="http://schemas.openxmlformats.org/officeDocument/2006/relationships/image" Target="../media/image128.png"/></Relationships>
</file>

<file path=ppt/slides/_rels/slide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5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12.svg"/><Relationship Id="rId3" Type="http://schemas.openxmlformats.org/officeDocument/2006/relationships/image" Target="../media/image80.png"/><Relationship Id="rId7" Type="http://schemas.openxmlformats.org/officeDocument/2006/relationships/image" Target="../media/image102.svg"/><Relationship Id="rId12" Type="http://schemas.openxmlformats.org/officeDocument/2006/relationships/image" Target="../media/image111.png"/><Relationship Id="rId2" Type="http://schemas.openxmlformats.org/officeDocument/2006/relationships/notesSlide" Target="../notesSlides/notesSlide16.xml"/><Relationship Id="rId1" Type="http://schemas.openxmlformats.org/officeDocument/2006/relationships/slideLayout" Target="../slideLayouts/slideLayout53.xml"/><Relationship Id="rId6" Type="http://schemas.openxmlformats.org/officeDocument/2006/relationships/image" Target="../media/image101.png"/><Relationship Id="rId11" Type="http://schemas.openxmlformats.org/officeDocument/2006/relationships/image" Target="../media/image106.svg"/><Relationship Id="rId5" Type="http://schemas.openxmlformats.org/officeDocument/2006/relationships/image" Target="../media/image100.sv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svg"/></Relationships>
</file>

<file path=ppt/slides/_rels/slide19.xml.rels><?xml version="1.0" encoding="UTF-8" standalone="yes"?>
<Relationships xmlns="http://schemas.openxmlformats.org/package/2006/relationships"><Relationship Id="rId8" Type="http://schemas.openxmlformats.org/officeDocument/2006/relationships/image" Target="../media/image134.svg"/><Relationship Id="rId3" Type="http://schemas.microsoft.com/office/2018/10/relationships/comments" Target="../comments/modernComment_2768_996CD30A.xml"/><Relationship Id="rId7" Type="http://schemas.openxmlformats.org/officeDocument/2006/relationships/image" Target="../media/image133.png"/><Relationship Id="rId2" Type="http://schemas.openxmlformats.org/officeDocument/2006/relationships/notesSlide" Target="../notesSlides/notesSlide17.xml"/><Relationship Id="rId1" Type="http://schemas.openxmlformats.org/officeDocument/2006/relationships/slideLayout" Target="../slideLayouts/slideLayout53.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8" Type="http://schemas.openxmlformats.org/officeDocument/2006/relationships/image" Target="../media/image137.svg"/><Relationship Id="rId13" Type="http://schemas.openxmlformats.org/officeDocument/2006/relationships/image" Target="../media/image142.png"/><Relationship Id="rId18" Type="http://schemas.openxmlformats.org/officeDocument/2006/relationships/image" Target="../media/image147.svg"/><Relationship Id="rId3" Type="http://schemas.openxmlformats.org/officeDocument/2006/relationships/image" Target="../media/image38.png"/><Relationship Id="rId7" Type="http://schemas.openxmlformats.org/officeDocument/2006/relationships/image" Target="../media/image136.png"/><Relationship Id="rId12" Type="http://schemas.openxmlformats.org/officeDocument/2006/relationships/image" Target="../media/image141.svg"/><Relationship Id="rId17" Type="http://schemas.openxmlformats.org/officeDocument/2006/relationships/image" Target="../media/image146.png"/><Relationship Id="rId2" Type="http://schemas.openxmlformats.org/officeDocument/2006/relationships/notesSlide" Target="../notesSlides/notesSlide18.xml"/><Relationship Id="rId16" Type="http://schemas.openxmlformats.org/officeDocument/2006/relationships/image" Target="../media/image145.svg"/><Relationship Id="rId20" Type="http://schemas.openxmlformats.org/officeDocument/2006/relationships/image" Target="../media/image149.svg"/><Relationship Id="rId1" Type="http://schemas.openxmlformats.org/officeDocument/2006/relationships/slideLayout" Target="../slideLayouts/slideLayout53.xml"/><Relationship Id="rId6" Type="http://schemas.openxmlformats.org/officeDocument/2006/relationships/image" Target="../media/image80.png"/><Relationship Id="rId11" Type="http://schemas.openxmlformats.org/officeDocument/2006/relationships/image" Target="../media/image140.png"/><Relationship Id="rId5" Type="http://schemas.openxmlformats.org/officeDocument/2006/relationships/image" Target="../media/image135.png"/><Relationship Id="rId15" Type="http://schemas.openxmlformats.org/officeDocument/2006/relationships/image" Target="../media/image144.png"/><Relationship Id="rId10" Type="http://schemas.openxmlformats.org/officeDocument/2006/relationships/image" Target="../media/image139.svg"/><Relationship Id="rId19" Type="http://schemas.openxmlformats.org/officeDocument/2006/relationships/image" Target="../media/image148.png"/><Relationship Id="rId4" Type="http://schemas.openxmlformats.org/officeDocument/2006/relationships/image" Target="../media/image39.svg"/><Relationship Id="rId9" Type="http://schemas.openxmlformats.org/officeDocument/2006/relationships/image" Target="../media/image138.png"/><Relationship Id="rId14" Type="http://schemas.openxmlformats.org/officeDocument/2006/relationships/image" Target="../media/image143.svg"/></Relationships>
</file>

<file path=ppt/slides/_rels/slide21.xml.rels><?xml version="1.0" encoding="UTF-8" standalone="yes"?>
<Relationships xmlns="http://schemas.openxmlformats.org/package/2006/relationships"><Relationship Id="rId3" Type="http://schemas.microsoft.com/office/2018/10/relationships/comments" Target="../comments/modernComment_2064_27910991.xml"/><Relationship Id="rId2" Type="http://schemas.openxmlformats.org/officeDocument/2006/relationships/notesSlide" Target="../notesSlides/notesSlide19.xml"/><Relationship Id="rId1" Type="http://schemas.openxmlformats.org/officeDocument/2006/relationships/slideLayout" Target="../slideLayouts/slideLayout53.xml"/><Relationship Id="rId4" Type="http://schemas.openxmlformats.org/officeDocument/2006/relationships/image" Target="../media/image150.jpeg"/></Relationships>
</file>

<file path=ppt/slides/_rels/slide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1.png"/><Relationship Id="rId3" Type="http://schemas.openxmlformats.org/officeDocument/2006/relationships/image" Target="../media/image16.jpeg"/><Relationship Id="rId21" Type="http://schemas.openxmlformats.org/officeDocument/2006/relationships/image" Target="../media/image34.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notesSlide" Target="../notesSlides/notesSlide2.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53.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23" Type="http://schemas.openxmlformats.org/officeDocument/2006/relationships/image" Target="../media/image36.svg"/><Relationship Id="rId10" Type="http://schemas.openxmlformats.org/officeDocument/2006/relationships/image" Target="../media/image23.png"/><Relationship Id="rId19" Type="http://schemas.openxmlformats.org/officeDocument/2006/relationships/image" Target="../media/image32.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 Id="rId22" Type="http://schemas.openxmlformats.org/officeDocument/2006/relationships/image" Target="../media/image35.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2.svg"/><Relationship Id="rId18" Type="http://schemas.openxmlformats.org/officeDocument/2006/relationships/image" Target="../media/image33.png"/><Relationship Id="rId3" Type="http://schemas.openxmlformats.org/officeDocument/2006/relationships/image" Target="../media/image16.jpeg"/><Relationship Id="rId21" Type="http://schemas.openxmlformats.org/officeDocument/2006/relationships/image" Target="../media/image36.svg"/><Relationship Id="rId7" Type="http://schemas.openxmlformats.org/officeDocument/2006/relationships/image" Target="../media/image20.svg"/><Relationship Id="rId12" Type="http://schemas.openxmlformats.org/officeDocument/2006/relationships/image" Target="../media/image21.png"/><Relationship Id="rId17" Type="http://schemas.openxmlformats.org/officeDocument/2006/relationships/image" Target="../media/image32.svg"/><Relationship Id="rId2" Type="http://schemas.openxmlformats.org/officeDocument/2006/relationships/notesSlide" Target="../notesSlides/notesSlide3.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image" Target="../media/image19.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26.svg"/><Relationship Id="rId10" Type="http://schemas.openxmlformats.org/officeDocument/2006/relationships/image" Target="../media/image29.png"/><Relationship Id="rId19" Type="http://schemas.openxmlformats.org/officeDocument/2006/relationships/image" Target="../media/image34.sv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25.png"/><Relationship Id="rId22" Type="http://schemas.openxmlformats.org/officeDocument/2006/relationships/image" Target="../media/image37.png"/></Relationships>
</file>

<file path=ppt/slides/_rels/slide5.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53.svg"/><Relationship Id="rId26" Type="http://schemas.openxmlformats.org/officeDocument/2006/relationships/image" Target="../media/image61.sv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svg"/><Relationship Id="rId17" Type="http://schemas.openxmlformats.org/officeDocument/2006/relationships/image" Target="../media/image52.png"/><Relationship Id="rId25" Type="http://schemas.openxmlformats.org/officeDocument/2006/relationships/image" Target="../media/image60.png"/><Relationship Id="rId33" Type="http://schemas.openxmlformats.org/officeDocument/2006/relationships/image" Target="../media/image37.png"/><Relationship Id="rId2" Type="http://schemas.openxmlformats.org/officeDocument/2006/relationships/notesSlide" Target="../notesSlides/notesSlide4.xml"/><Relationship Id="rId16" Type="http://schemas.openxmlformats.org/officeDocument/2006/relationships/image" Target="../media/image51.svg"/><Relationship Id="rId20" Type="http://schemas.openxmlformats.org/officeDocument/2006/relationships/image" Target="../media/image55.svg"/><Relationship Id="rId29" Type="http://schemas.openxmlformats.org/officeDocument/2006/relationships/image" Target="../media/image62.png"/><Relationship Id="rId1" Type="http://schemas.openxmlformats.org/officeDocument/2006/relationships/slideLayout" Target="../slideLayouts/slideLayout13.xml"/><Relationship Id="rId6" Type="http://schemas.openxmlformats.org/officeDocument/2006/relationships/image" Target="../media/image41.svg"/><Relationship Id="rId11" Type="http://schemas.openxmlformats.org/officeDocument/2006/relationships/image" Target="../media/image46.png"/><Relationship Id="rId24" Type="http://schemas.openxmlformats.org/officeDocument/2006/relationships/image" Target="../media/image59.svg"/><Relationship Id="rId32" Type="http://schemas.openxmlformats.org/officeDocument/2006/relationships/image" Target="../media/image65.sv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20.svg"/><Relationship Id="rId10" Type="http://schemas.openxmlformats.org/officeDocument/2006/relationships/image" Target="../media/image45.svg"/><Relationship Id="rId19" Type="http://schemas.openxmlformats.org/officeDocument/2006/relationships/image" Target="../media/image54.png"/><Relationship Id="rId31" Type="http://schemas.openxmlformats.org/officeDocument/2006/relationships/image" Target="../media/image64.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9.svg"/><Relationship Id="rId22" Type="http://schemas.openxmlformats.org/officeDocument/2006/relationships/image" Target="../media/image57.svg"/><Relationship Id="rId27" Type="http://schemas.openxmlformats.org/officeDocument/2006/relationships/image" Target="../media/image19.png"/><Relationship Id="rId30" Type="http://schemas.openxmlformats.org/officeDocument/2006/relationships/image" Target="../media/image63.svg"/><Relationship Id="rId8" Type="http://schemas.openxmlformats.org/officeDocument/2006/relationships/image" Target="../media/image43.svg"/></Relationships>
</file>

<file path=ppt/slides/_rels/slide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18" Type="http://schemas.openxmlformats.org/officeDocument/2006/relationships/image" Target="../media/image67.png"/><Relationship Id="rId3" Type="http://schemas.openxmlformats.org/officeDocument/2006/relationships/image" Target="../media/image66.jpeg"/><Relationship Id="rId7" Type="http://schemas.openxmlformats.org/officeDocument/2006/relationships/image" Target="../media/image43.svg"/><Relationship Id="rId12" Type="http://schemas.openxmlformats.org/officeDocument/2006/relationships/image" Target="../media/image54.png"/><Relationship Id="rId17" Type="http://schemas.openxmlformats.org/officeDocument/2006/relationships/image" Target="../media/image32.svg"/><Relationship Id="rId2" Type="http://schemas.openxmlformats.org/officeDocument/2006/relationships/notesSlide" Target="../notesSlides/notesSlide5.xml"/><Relationship Id="rId16"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image" Target="../media/image42.png"/><Relationship Id="rId11" Type="http://schemas.openxmlformats.org/officeDocument/2006/relationships/image" Target="../media/image53.svg"/><Relationship Id="rId5" Type="http://schemas.openxmlformats.org/officeDocument/2006/relationships/image" Target="../media/image41.svg"/><Relationship Id="rId15" Type="http://schemas.openxmlformats.org/officeDocument/2006/relationships/image" Target="../media/image57.svg"/><Relationship Id="rId10" Type="http://schemas.openxmlformats.org/officeDocument/2006/relationships/image" Target="../media/image52.png"/><Relationship Id="rId19" Type="http://schemas.openxmlformats.org/officeDocument/2006/relationships/image" Target="../media/image68.svg"/><Relationship Id="rId4" Type="http://schemas.openxmlformats.org/officeDocument/2006/relationships/image" Target="../media/image40.png"/><Relationship Id="rId9" Type="http://schemas.openxmlformats.org/officeDocument/2006/relationships/image" Target="../media/image51.svg"/><Relationship Id="rId1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37.png"/><Relationship Id="rId7" Type="http://schemas.openxmlformats.org/officeDocument/2006/relationships/image" Target="../media/image72.svg"/><Relationship Id="rId12"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71.png"/><Relationship Id="rId11" Type="http://schemas.openxmlformats.org/officeDocument/2006/relationships/image" Target="../media/image76.emf"/><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sv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3.jpe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star&#10;&#10;Description automatically generated">
            <a:extLst>
              <a:ext uri="{FF2B5EF4-FFF2-40B4-BE49-F238E27FC236}">
                <a16:creationId xmlns:a16="http://schemas.microsoft.com/office/drawing/2014/main" id="{D2ECD08F-263E-4E15-8D75-36DEC6894B34}"/>
              </a:ext>
            </a:extLst>
          </p:cNvPr>
          <p:cNvPicPr>
            <a:picLocks noChangeAspect="1"/>
          </p:cNvPicPr>
          <p:nvPr/>
        </p:nvPicPr>
        <p:blipFill rotWithShape="1">
          <a:blip r:embed="rId2">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0B46AFBB-79C1-4C7B-AC38-41E3624F5F22}"/>
              </a:ext>
            </a:extLst>
          </p:cNvPr>
          <p:cNvSpPr/>
          <p:nvPr/>
        </p:nvSpPr>
        <p:spPr bwMode="auto">
          <a:xfrm>
            <a:off x="0" y="0"/>
            <a:ext cx="7895818" cy="6858000"/>
          </a:xfrm>
          <a:prstGeom prst="rect">
            <a:avLst/>
          </a:prstGeom>
          <a:gradFill flip="none" rotWithShape="1">
            <a:gsLst>
              <a:gs pos="1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3D549CA7-02D1-4834-AE8C-71B165CA0A92}"/>
              </a:ext>
            </a:extLst>
          </p:cNvPr>
          <p:cNvSpPr>
            <a:spLocks noGrp="1"/>
          </p:cNvSpPr>
          <p:nvPr>
            <p:ph type="title" idx="4294967295"/>
          </p:nvPr>
        </p:nvSpPr>
        <p:spPr>
          <a:xfrm>
            <a:off x="832510" y="1801717"/>
            <a:ext cx="4339992" cy="1477328"/>
          </a:xfrm>
        </p:spPr>
        <p:txBody>
          <a:bodyPr/>
          <a:lstStyle/>
          <a:p>
            <a:r>
              <a:rPr lang="en-US" sz="4800"/>
              <a:t>Azure Synapse</a:t>
            </a:r>
            <a:br>
              <a:rPr lang="en-US" sz="4800"/>
            </a:br>
            <a:r>
              <a:rPr lang="en-US" sz="4800"/>
              <a:t>Data Explorer</a:t>
            </a:r>
          </a:p>
        </p:txBody>
      </p:sp>
      <p:sp>
        <p:nvSpPr>
          <p:cNvPr id="6" name="Text Placeholder 5">
            <a:extLst>
              <a:ext uri="{FF2B5EF4-FFF2-40B4-BE49-F238E27FC236}">
                <a16:creationId xmlns:a16="http://schemas.microsoft.com/office/drawing/2014/main" id="{90F37A76-2546-4C3D-8613-A22F7A32047C}"/>
              </a:ext>
            </a:extLst>
          </p:cNvPr>
          <p:cNvSpPr>
            <a:spLocks noGrp="1"/>
          </p:cNvSpPr>
          <p:nvPr>
            <p:ph type="body" sz="quarter" idx="4294967295"/>
          </p:nvPr>
        </p:nvSpPr>
        <p:spPr>
          <a:xfrm>
            <a:off x="832509" y="3637413"/>
            <a:ext cx="3450733" cy="1107996"/>
          </a:xfrm>
        </p:spPr>
        <p:txBody>
          <a:bodyPr/>
          <a:lstStyle/>
          <a:p>
            <a:pPr marL="0" indent="0">
              <a:buNone/>
            </a:pPr>
            <a:r>
              <a:rPr lang="en-US" sz="2400">
                <a:gradFill>
                  <a:gsLst>
                    <a:gs pos="2917">
                      <a:schemeClr val="tx1"/>
                    </a:gs>
                    <a:gs pos="30000">
                      <a:schemeClr val="tx1"/>
                    </a:gs>
                  </a:gsLst>
                  <a:lin ang="5400000" scaled="0"/>
                </a:gradFill>
              </a:rPr>
              <a:t>Distributed storage &amp; query engine optimized for log &amp; telemetry data</a:t>
            </a:r>
            <a:endParaRPr lang="en-US" sz="2400">
              <a:solidFill>
                <a:schemeClr val="accent2"/>
              </a:solidFill>
            </a:endParaRPr>
          </a:p>
        </p:txBody>
      </p:sp>
      <p:pic>
        <p:nvPicPr>
          <p:cNvPr id="8" name="Picture 7" descr="Microsoft Azure logo">
            <a:extLst>
              <a:ext uri="{FF2B5EF4-FFF2-40B4-BE49-F238E27FC236}">
                <a16:creationId xmlns:a16="http://schemas.microsoft.com/office/drawing/2014/main" id="{C35E2483-C8C2-4336-BAC5-3C462BB102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200" y="483228"/>
            <a:ext cx="1362456" cy="194066"/>
          </a:xfrm>
          <a:prstGeom prst="rect">
            <a:avLst/>
          </a:prstGeom>
        </p:spPr>
      </p:pic>
    </p:spTree>
    <p:extLst>
      <p:ext uri="{BB962C8B-B14F-4D97-AF65-F5344CB8AC3E}">
        <p14:creationId xmlns:p14="http://schemas.microsoft.com/office/powerpoint/2010/main" val="3912041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Isosceles Triangle 72">
            <a:extLst>
              <a:ext uri="{FF2B5EF4-FFF2-40B4-BE49-F238E27FC236}">
                <a16:creationId xmlns:a16="http://schemas.microsoft.com/office/drawing/2014/main" id="{9A6174CD-4927-46F9-8BA8-9F9C7D59EEFD}"/>
              </a:ext>
            </a:extLst>
          </p:cNvPr>
          <p:cNvSpPr/>
          <p:nvPr/>
        </p:nvSpPr>
        <p:spPr bwMode="auto">
          <a:xfrm>
            <a:off x="3829132" y="1424965"/>
            <a:ext cx="2084267" cy="1459145"/>
          </a:xfrm>
          <a:prstGeom prst="triangle">
            <a:avLst/>
          </a:prstGeom>
          <a:gradFill>
            <a:gsLst>
              <a:gs pos="100000">
                <a:schemeClr val="accent1">
                  <a:lumMod val="50000"/>
                  <a:alpha val="0"/>
                </a:schemeClr>
              </a:gs>
              <a:gs pos="0">
                <a:schemeClr val="accent1">
                  <a:lumMod val="50000"/>
                  <a:alpha val="84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4" name="Isosceles Triangle 73">
            <a:extLst>
              <a:ext uri="{FF2B5EF4-FFF2-40B4-BE49-F238E27FC236}">
                <a16:creationId xmlns:a16="http://schemas.microsoft.com/office/drawing/2014/main" id="{BB10DC1B-D38F-413B-B556-C5247307B818}"/>
              </a:ext>
            </a:extLst>
          </p:cNvPr>
          <p:cNvSpPr/>
          <p:nvPr/>
        </p:nvSpPr>
        <p:spPr bwMode="auto">
          <a:xfrm>
            <a:off x="6409614" y="1424965"/>
            <a:ext cx="2084267" cy="1459145"/>
          </a:xfrm>
          <a:prstGeom prst="triangle">
            <a:avLst/>
          </a:prstGeom>
          <a:gradFill>
            <a:gsLst>
              <a:gs pos="100000">
                <a:schemeClr val="accent1">
                  <a:lumMod val="50000"/>
                  <a:alpha val="0"/>
                </a:schemeClr>
              </a:gs>
              <a:gs pos="0">
                <a:schemeClr val="accent1">
                  <a:lumMod val="50000"/>
                  <a:alpha val="84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Isosceles Triangle 74">
            <a:extLst>
              <a:ext uri="{FF2B5EF4-FFF2-40B4-BE49-F238E27FC236}">
                <a16:creationId xmlns:a16="http://schemas.microsoft.com/office/drawing/2014/main" id="{1C071D35-2A54-475A-8613-C73A2773C2D2}"/>
              </a:ext>
            </a:extLst>
          </p:cNvPr>
          <p:cNvSpPr/>
          <p:nvPr/>
        </p:nvSpPr>
        <p:spPr bwMode="auto">
          <a:xfrm>
            <a:off x="9163270" y="1352578"/>
            <a:ext cx="2084267" cy="1459145"/>
          </a:xfrm>
          <a:prstGeom prst="triangle">
            <a:avLst/>
          </a:prstGeom>
          <a:gradFill>
            <a:gsLst>
              <a:gs pos="100000">
                <a:schemeClr val="accent1">
                  <a:lumMod val="50000"/>
                  <a:alpha val="0"/>
                </a:schemeClr>
              </a:gs>
              <a:gs pos="0">
                <a:schemeClr val="accent1">
                  <a:lumMod val="50000"/>
                  <a:alpha val="84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Isosceles Triangle 70">
            <a:extLst>
              <a:ext uri="{FF2B5EF4-FFF2-40B4-BE49-F238E27FC236}">
                <a16:creationId xmlns:a16="http://schemas.microsoft.com/office/drawing/2014/main" id="{802CE985-EEED-49D6-9247-3EF1E24951DA}"/>
              </a:ext>
            </a:extLst>
          </p:cNvPr>
          <p:cNvSpPr/>
          <p:nvPr/>
        </p:nvSpPr>
        <p:spPr bwMode="auto">
          <a:xfrm>
            <a:off x="1001055" y="1424965"/>
            <a:ext cx="2084267" cy="1459145"/>
          </a:xfrm>
          <a:prstGeom prst="triangle">
            <a:avLst/>
          </a:prstGeom>
          <a:gradFill>
            <a:gsLst>
              <a:gs pos="100000">
                <a:schemeClr val="accent1">
                  <a:lumMod val="50000"/>
                  <a:alpha val="0"/>
                </a:schemeClr>
              </a:gs>
              <a:gs pos="0">
                <a:schemeClr val="accent1">
                  <a:lumMod val="50000"/>
                  <a:alpha val="84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8508BE6B-1FD6-4DC6-8C75-84C8120D9666}"/>
              </a:ext>
            </a:extLst>
          </p:cNvPr>
          <p:cNvSpPr/>
          <p:nvPr/>
        </p:nvSpPr>
        <p:spPr bwMode="auto">
          <a:xfrm>
            <a:off x="1001055" y="1680951"/>
            <a:ext cx="1997142" cy="1997142"/>
          </a:xfrm>
          <a:prstGeom prst="ellipse">
            <a:avLst/>
          </a:prstGeom>
          <a:no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CDCADDA0-78DD-4A18-BE80-97DAD7BDF94B}"/>
              </a:ext>
            </a:extLst>
          </p:cNvPr>
          <p:cNvSpPr/>
          <p:nvPr/>
        </p:nvSpPr>
        <p:spPr bwMode="auto">
          <a:xfrm>
            <a:off x="8692035" y="536127"/>
            <a:ext cx="2498728" cy="635684"/>
          </a:xfrm>
          <a:prstGeom prst="rect">
            <a:avLst/>
          </a:prstGeom>
          <a:gradFill>
            <a:gsLst>
              <a:gs pos="1000">
                <a:schemeClr val="accent1">
                  <a:lumMod val="50000"/>
                  <a:alpha val="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91025F2E-DCF6-4F1B-8490-09837D4064E2}"/>
              </a:ext>
            </a:extLst>
          </p:cNvPr>
          <p:cNvSpPr/>
          <p:nvPr/>
        </p:nvSpPr>
        <p:spPr bwMode="auto">
          <a:xfrm>
            <a:off x="10876181" y="460334"/>
            <a:ext cx="787270" cy="787270"/>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a:lstStyle/>
          <a:p>
            <a:r>
              <a:rPr lang="en-US"/>
              <a:t>Technical Use Cases</a:t>
            </a:r>
            <a:endParaRPr lang="en-US">
              <a:solidFill>
                <a:schemeClr val="accent2"/>
              </a:solidFill>
            </a:endParaRPr>
          </a:p>
        </p:txBody>
      </p:sp>
      <p:pic>
        <p:nvPicPr>
          <p:cNvPr id="3" name="Picture 2">
            <a:extLst>
              <a:ext uri="{FF2B5EF4-FFF2-40B4-BE49-F238E27FC236}">
                <a16:creationId xmlns:a16="http://schemas.microsoft.com/office/drawing/2014/main" id="{CE87E17D-AA9F-46A0-8A51-FF45015017BA}"/>
              </a:ext>
            </a:extLst>
          </p:cNvPr>
          <p:cNvPicPr>
            <a:picLocks noChangeAspect="1"/>
          </p:cNvPicPr>
          <p:nvPr/>
        </p:nvPicPr>
        <p:blipFill>
          <a:blip r:embed="rId3"/>
          <a:stretch>
            <a:fillRect/>
          </a:stretch>
        </p:blipFill>
        <p:spPr>
          <a:xfrm>
            <a:off x="11031010" y="631075"/>
            <a:ext cx="477611" cy="477611"/>
          </a:xfrm>
          <a:prstGeom prst="rect">
            <a:avLst/>
          </a:prstGeom>
        </p:spPr>
      </p:pic>
      <p:pic>
        <p:nvPicPr>
          <p:cNvPr id="5" name="Graphic 4">
            <a:extLst>
              <a:ext uri="{FF2B5EF4-FFF2-40B4-BE49-F238E27FC236}">
                <a16:creationId xmlns:a16="http://schemas.microsoft.com/office/drawing/2014/main" id="{BB72DDDF-5DD3-4A44-882F-84A94E564A7F}"/>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4108" y="3066293"/>
            <a:ext cx="1632182" cy="908443"/>
          </a:xfrm>
          <a:prstGeom prst="rect">
            <a:avLst/>
          </a:prstGeom>
        </p:spPr>
      </p:pic>
      <p:pic>
        <p:nvPicPr>
          <p:cNvPr id="6" name="Graphic 5">
            <a:extLst>
              <a:ext uri="{FF2B5EF4-FFF2-40B4-BE49-F238E27FC236}">
                <a16:creationId xmlns:a16="http://schemas.microsoft.com/office/drawing/2014/main" id="{4377638C-11D8-4127-87C1-AF76B7C211B6}"/>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22609" y="3066293"/>
            <a:ext cx="1632182" cy="908443"/>
          </a:xfrm>
          <a:prstGeom prst="rect">
            <a:avLst/>
          </a:prstGeom>
        </p:spPr>
      </p:pic>
      <p:pic>
        <p:nvPicPr>
          <p:cNvPr id="8" name="Graphic 7">
            <a:extLst>
              <a:ext uri="{FF2B5EF4-FFF2-40B4-BE49-F238E27FC236}">
                <a16:creationId xmlns:a16="http://schemas.microsoft.com/office/drawing/2014/main" id="{C38E15D3-54B7-4846-AEA5-DAA07C3A652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35656" y="3066293"/>
            <a:ext cx="1632182" cy="908443"/>
          </a:xfrm>
          <a:prstGeom prst="rect">
            <a:avLst/>
          </a:prstGeom>
        </p:spPr>
      </p:pic>
      <p:pic>
        <p:nvPicPr>
          <p:cNvPr id="12" name="Graphic 11">
            <a:extLst>
              <a:ext uri="{FF2B5EF4-FFF2-40B4-BE49-F238E27FC236}">
                <a16:creationId xmlns:a16="http://schemas.microsoft.com/office/drawing/2014/main" id="{1FB8A109-7FDF-42CA-B7EE-F065CE2D169F}"/>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93827" y="3066293"/>
            <a:ext cx="1632182" cy="908443"/>
          </a:xfrm>
          <a:prstGeom prst="rect">
            <a:avLst/>
          </a:prstGeom>
        </p:spPr>
      </p:pic>
      <p:pic>
        <p:nvPicPr>
          <p:cNvPr id="16" name="Graphic 15">
            <a:extLst>
              <a:ext uri="{FF2B5EF4-FFF2-40B4-BE49-F238E27FC236}">
                <a16:creationId xmlns:a16="http://schemas.microsoft.com/office/drawing/2014/main" id="{B87350AA-338A-4793-8458-332AB325D70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7618" y="2886385"/>
            <a:ext cx="922532" cy="808404"/>
          </a:xfrm>
          <a:prstGeom prst="rect">
            <a:avLst/>
          </a:prstGeom>
        </p:spPr>
      </p:pic>
      <p:sp>
        <p:nvSpPr>
          <p:cNvPr id="18" name="Rectangle 17">
            <a:extLst>
              <a:ext uri="{FF2B5EF4-FFF2-40B4-BE49-F238E27FC236}">
                <a16:creationId xmlns:a16="http://schemas.microsoft.com/office/drawing/2014/main" id="{CA8033CC-6969-472A-B9A6-27714232E983}"/>
              </a:ext>
            </a:extLst>
          </p:cNvPr>
          <p:cNvSpPr/>
          <p:nvPr/>
        </p:nvSpPr>
        <p:spPr>
          <a:xfrm>
            <a:off x="3413125" y="4286363"/>
            <a:ext cx="2734493" cy="2000548"/>
          </a:xfrm>
          <a:prstGeom prst="rect">
            <a:avLst/>
          </a:prstGeom>
          <a:noFill/>
          <a:ln w="10795" cap="flat" cmpd="sng" algn="ctr">
            <a:noFill/>
            <a:prstDash val="solid"/>
          </a:ln>
          <a:effectLst/>
        </p:spPr>
        <p:txBody>
          <a:bodyPr wrap="square" lIns="91440" tIns="45720" rIns="91440" bIns="45720" rtlCol="0" anchor="t" anchorCtr="0">
            <a:spAutoFit/>
          </a:bodyPr>
          <a:lstStyle/>
          <a:p>
            <a:r>
              <a:rPr lang="en-US" sz="1600"/>
              <a:t>Near-real time logs analytics solutions for your observability, monitoring, and security data</a:t>
            </a:r>
          </a:p>
          <a:p>
            <a:pPr marL="228600" lvl="1" indent="-228600">
              <a:buFont typeface="Courier New" panose="02070309020205020404" pitchFamily="49" charset="0"/>
              <a:buChar char="o"/>
            </a:pPr>
            <a:r>
              <a:rPr lang="en-US" sz="1200"/>
              <a:t>Replace infrastructure-based log search solutions</a:t>
            </a:r>
          </a:p>
          <a:p>
            <a:pPr marL="228600" lvl="1" indent="-228600">
              <a:buFont typeface="Courier New" panose="02070309020205020404" pitchFamily="49" charset="0"/>
              <a:buChar char="o"/>
            </a:pPr>
            <a:r>
              <a:rPr lang="en-US" sz="1200"/>
              <a:t>Complement with your SIEM product</a:t>
            </a:r>
          </a:p>
          <a:p>
            <a:pPr marL="228600" lvl="1" indent="-228600">
              <a:buFont typeface="Courier New" panose="02070309020205020404" pitchFamily="49" charset="0"/>
              <a:buChar char="o"/>
            </a:pPr>
            <a:r>
              <a:rPr lang="en-US" sz="1200"/>
              <a:t>Accelerate your AI Ops journey</a:t>
            </a:r>
          </a:p>
        </p:txBody>
      </p:sp>
      <p:sp>
        <p:nvSpPr>
          <p:cNvPr id="20" name="Rectangle 19">
            <a:extLst>
              <a:ext uri="{FF2B5EF4-FFF2-40B4-BE49-F238E27FC236}">
                <a16:creationId xmlns:a16="http://schemas.microsoft.com/office/drawing/2014/main" id="{C874692F-6F60-4CF7-BB70-E624FEF1CBC7}"/>
              </a:ext>
            </a:extLst>
          </p:cNvPr>
          <p:cNvSpPr/>
          <p:nvPr/>
        </p:nvSpPr>
        <p:spPr>
          <a:xfrm>
            <a:off x="6460162" y="4273827"/>
            <a:ext cx="2498728" cy="707886"/>
          </a:xfrm>
          <a:prstGeom prst="rect">
            <a:avLst/>
          </a:prstGeom>
          <a:noFill/>
          <a:ln w="10795" cap="flat" cmpd="sng" algn="ctr">
            <a:noFill/>
            <a:prstDash val="solid"/>
          </a:ln>
          <a:effectLst/>
        </p:spPr>
        <p:txBody>
          <a:bodyPr wrap="square" lIns="91440" tIns="45720" rIns="91440" bIns="45720" rtlCol="0" anchor="t" anchorCtr="0">
            <a:spAutoFit/>
          </a:bodyPr>
          <a:lstStyle/>
          <a:p>
            <a:r>
              <a:rPr lang="en-US" sz="1600"/>
              <a:t>IoT Analytics solution </a:t>
            </a:r>
          </a:p>
          <a:p>
            <a:pPr marL="228600" lvl="1" indent="-228600">
              <a:buFont typeface="Courier New" panose="02070309020205020404" pitchFamily="49" charset="0"/>
              <a:buChar char="o"/>
            </a:pPr>
            <a:r>
              <a:rPr lang="en-US" sz="1200"/>
              <a:t>Connected devices</a:t>
            </a:r>
          </a:p>
          <a:p>
            <a:pPr marL="228600" lvl="1" indent="-228600">
              <a:buFont typeface="Courier New" panose="02070309020205020404" pitchFamily="49" charset="0"/>
              <a:buChar char="o"/>
            </a:pPr>
            <a:r>
              <a:rPr lang="en-US" sz="1200"/>
              <a:t>Build cloud base historian</a:t>
            </a:r>
          </a:p>
        </p:txBody>
      </p:sp>
      <p:sp>
        <p:nvSpPr>
          <p:cNvPr id="22" name="Rectangle 21">
            <a:extLst>
              <a:ext uri="{FF2B5EF4-FFF2-40B4-BE49-F238E27FC236}">
                <a16:creationId xmlns:a16="http://schemas.microsoft.com/office/drawing/2014/main" id="{978DE998-528A-4C28-ADFB-5891A1726A19}"/>
              </a:ext>
            </a:extLst>
          </p:cNvPr>
          <p:cNvSpPr/>
          <p:nvPr/>
        </p:nvSpPr>
        <p:spPr>
          <a:xfrm>
            <a:off x="9377330" y="4277195"/>
            <a:ext cx="1843091" cy="584775"/>
          </a:xfrm>
          <a:prstGeom prst="rect">
            <a:avLst/>
          </a:prstGeom>
          <a:noFill/>
          <a:ln w="10795" cap="flat" cmpd="sng" algn="ctr">
            <a:noFill/>
            <a:prstDash val="solid"/>
          </a:ln>
          <a:effectLst/>
        </p:spPr>
        <p:txBody>
          <a:bodyPr wrap="square" lIns="91440" tIns="45720" rIns="91440" bIns="45720" rtlCol="0" anchor="t" anchorCtr="0">
            <a:spAutoFit/>
          </a:bodyPr>
          <a:lstStyle/>
          <a:p>
            <a:r>
              <a:rPr lang="en-US" sz="1600"/>
              <a:t>Analytical SaaS solutions</a:t>
            </a:r>
          </a:p>
        </p:txBody>
      </p:sp>
      <p:sp>
        <p:nvSpPr>
          <p:cNvPr id="24" name="Rectangle 23">
            <a:extLst>
              <a:ext uri="{FF2B5EF4-FFF2-40B4-BE49-F238E27FC236}">
                <a16:creationId xmlns:a16="http://schemas.microsoft.com/office/drawing/2014/main" id="{75347F2D-B45A-46C1-9997-B9C24B03FD98}"/>
              </a:ext>
            </a:extLst>
          </p:cNvPr>
          <p:cNvSpPr/>
          <p:nvPr/>
        </p:nvSpPr>
        <p:spPr>
          <a:xfrm>
            <a:off x="584200" y="4277195"/>
            <a:ext cx="2501123" cy="584775"/>
          </a:xfrm>
          <a:prstGeom prst="rect">
            <a:avLst/>
          </a:prstGeom>
          <a:noFill/>
          <a:ln w="10795" cap="flat" cmpd="sng" algn="ctr">
            <a:noFill/>
            <a:prstDash val="solid"/>
          </a:ln>
          <a:effectLst/>
        </p:spPr>
        <p:txBody>
          <a:bodyPr wrap="square" lIns="91440" tIns="45720" rIns="91440" bIns="45720" rtlCol="0" anchor="t" anchorCtr="0">
            <a:spAutoFit/>
          </a:bodyPr>
          <a:lstStyle/>
          <a:p>
            <a:r>
              <a:rPr lang="en-US" sz="1600"/>
              <a:t>Near-real time big data analytics solutions</a:t>
            </a:r>
          </a:p>
        </p:txBody>
      </p:sp>
      <p:pic>
        <p:nvPicPr>
          <p:cNvPr id="26" name="Graphic 25">
            <a:extLst>
              <a:ext uri="{FF2B5EF4-FFF2-40B4-BE49-F238E27FC236}">
                <a16:creationId xmlns:a16="http://schemas.microsoft.com/office/drawing/2014/main" id="{F4C9C77F-F952-4B0B-B8C2-356ED99871E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04855" y="1975522"/>
            <a:ext cx="1065295" cy="1144034"/>
          </a:xfrm>
          <a:prstGeom prst="rect">
            <a:avLst/>
          </a:prstGeom>
        </p:spPr>
      </p:pic>
      <p:pic>
        <p:nvPicPr>
          <p:cNvPr id="28" name="Graphic 27">
            <a:extLst>
              <a:ext uri="{FF2B5EF4-FFF2-40B4-BE49-F238E27FC236}">
                <a16:creationId xmlns:a16="http://schemas.microsoft.com/office/drawing/2014/main" id="{A30DD015-E524-4E03-A62D-91BECF9799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09693" y="2946484"/>
            <a:ext cx="1454863" cy="825733"/>
          </a:xfrm>
          <a:prstGeom prst="rect">
            <a:avLst/>
          </a:prstGeom>
        </p:spPr>
      </p:pic>
      <p:pic>
        <p:nvPicPr>
          <p:cNvPr id="30" name="Graphic 29">
            <a:extLst>
              <a:ext uri="{FF2B5EF4-FFF2-40B4-BE49-F238E27FC236}">
                <a16:creationId xmlns:a16="http://schemas.microsoft.com/office/drawing/2014/main" id="{CAA18EF4-39BC-48FB-9E13-CC8684C64F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07067" y="2852360"/>
            <a:ext cx="1454863" cy="825733"/>
          </a:xfrm>
          <a:prstGeom prst="rect">
            <a:avLst/>
          </a:prstGeom>
        </p:spPr>
      </p:pic>
      <p:pic>
        <p:nvPicPr>
          <p:cNvPr id="32" name="Graphic 31">
            <a:extLst>
              <a:ext uri="{FF2B5EF4-FFF2-40B4-BE49-F238E27FC236}">
                <a16:creationId xmlns:a16="http://schemas.microsoft.com/office/drawing/2014/main" id="{EF7EA073-CFD0-44E5-869F-A86C1A34D65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36604" y="2864473"/>
            <a:ext cx="1030287" cy="639274"/>
          </a:xfrm>
          <a:prstGeom prst="rect">
            <a:avLst/>
          </a:prstGeom>
        </p:spPr>
      </p:pic>
      <p:pic>
        <p:nvPicPr>
          <p:cNvPr id="34" name="Graphic 33">
            <a:extLst>
              <a:ext uri="{FF2B5EF4-FFF2-40B4-BE49-F238E27FC236}">
                <a16:creationId xmlns:a16="http://schemas.microsoft.com/office/drawing/2014/main" id="{3F68262D-20DF-4670-81DA-8D8815B5E07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60682" y="1931542"/>
            <a:ext cx="1182131" cy="1165769"/>
          </a:xfrm>
          <a:prstGeom prst="rect">
            <a:avLst/>
          </a:prstGeom>
        </p:spPr>
      </p:pic>
      <p:pic>
        <p:nvPicPr>
          <p:cNvPr id="58" name="Graphic 57">
            <a:extLst>
              <a:ext uri="{FF2B5EF4-FFF2-40B4-BE49-F238E27FC236}">
                <a16:creationId xmlns:a16="http://schemas.microsoft.com/office/drawing/2014/main" id="{4BBC0407-90AE-473C-9442-6C040A68F8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41682" y="2114626"/>
            <a:ext cx="927044" cy="1068308"/>
          </a:xfrm>
          <a:prstGeom prst="rect">
            <a:avLst/>
          </a:prstGeom>
        </p:spPr>
      </p:pic>
      <p:pic>
        <p:nvPicPr>
          <p:cNvPr id="66" name="Graphic 65">
            <a:extLst>
              <a:ext uri="{FF2B5EF4-FFF2-40B4-BE49-F238E27FC236}">
                <a16:creationId xmlns:a16="http://schemas.microsoft.com/office/drawing/2014/main" id="{FDA20E67-5DB3-4A2E-8E63-8A92521DE54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692197" y="1214757"/>
            <a:ext cx="549665" cy="818885"/>
          </a:xfrm>
          <a:prstGeom prst="rect">
            <a:avLst/>
          </a:prstGeom>
        </p:spPr>
      </p:pic>
      <p:sp>
        <p:nvSpPr>
          <p:cNvPr id="68" name="Oval 67">
            <a:extLst>
              <a:ext uri="{FF2B5EF4-FFF2-40B4-BE49-F238E27FC236}">
                <a16:creationId xmlns:a16="http://schemas.microsoft.com/office/drawing/2014/main" id="{DA5EBA5B-BBEA-41E3-ABCD-AC89191C294B}"/>
              </a:ext>
            </a:extLst>
          </p:cNvPr>
          <p:cNvSpPr/>
          <p:nvPr/>
        </p:nvSpPr>
        <p:spPr bwMode="auto">
          <a:xfrm>
            <a:off x="3840897" y="1680951"/>
            <a:ext cx="1997142" cy="1997142"/>
          </a:xfrm>
          <a:prstGeom prst="ellipse">
            <a:avLst/>
          </a:prstGeom>
          <a:no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ECED19FF-05BD-4289-8C6C-FB02666DB91A}"/>
              </a:ext>
            </a:extLst>
          </p:cNvPr>
          <p:cNvSpPr/>
          <p:nvPr/>
        </p:nvSpPr>
        <p:spPr bwMode="auto">
          <a:xfrm>
            <a:off x="6453176" y="1680951"/>
            <a:ext cx="1997142" cy="1997142"/>
          </a:xfrm>
          <a:prstGeom prst="ellipse">
            <a:avLst/>
          </a:prstGeom>
          <a:no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372C8174-D11F-4785-8359-164F31E8BE3E}"/>
              </a:ext>
            </a:extLst>
          </p:cNvPr>
          <p:cNvSpPr/>
          <p:nvPr/>
        </p:nvSpPr>
        <p:spPr bwMode="auto">
          <a:xfrm>
            <a:off x="9223279" y="1680951"/>
            <a:ext cx="1997142" cy="1997142"/>
          </a:xfrm>
          <a:prstGeom prst="ellipse">
            <a:avLst/>
          </a:prstGeom>
          <a:no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2" name="Graphic 61">
            <a:extLst>
              <a:ext uri="{FF2B5EF4-FFF2-40B4-BE49-F238E27FC236}">
                <a16:creationId xmlns:a16="http://schemas.microsoft.com/office/drawing/2014/main" id="{3DFA2372-2853-4067-8C22-2B420FF8649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582525" y="1283470"/>
            <a:ext cx="577034" cy="733424"/>
          </a:xfrm>
          <a:prstGeom prst="rect">
            <a:avLst/>
          </a:prstGeom>
        </p:spPr>
      </p:pic>
      <p:pic>
        <p:nvPicPr>
          <p:cNvPr id="64" name="Graphic 63">
            <a:extLst>
              <a:ext uri="{FF2B5EF4-FFF2-40B4-BE49-F238E27FC236}">
                <a16:creationId xmlns:a16="http://schemas.microsoft.com/office/drawing/2014/main" id="{6582E7E1-101A-466D-BA2C-1D394EA7643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030528" y="1212032"/>
            <a:ext cx="842438" cy="780564"/>
          </a:xfrm>
          <a:prstGeom prst="rect">
            <a:avLst/>
          </a:prstGeom>
        </p:spPr>
      </p:pic>
      <p:pic>
        <p:nvPicPr>
          <p:cNvPr id="79" name="Graphic 78">
            <a:extLst>
              <a:ext uri="{FF2B5EF4-FFF2-40B4-BE49-F238E27FC236}">
                <a16:creationId xmlns:a16="http://schemas.microsoft.com/office/drawing/2014/main" id="{137CCF13-FC75-40F1-A559-962E2C97B5BD}"/>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495844" y="2679522"/>
            <a:ext cx="1391571" cy="934961"/>
          </a:xfrm>
          <a:prstGeom prst="rect">
            <a:avLst/>
          </a:prstGeom>
        </p:spPr>
      </p:pic>
      <p:pic>
        <p:nvPicPr>
          <p:cNvPr id="77" name="Graphic 76">
            <a:extLst>
              <a:ext uri="{FF2B5EF4-FFF2-40B4-BE49-F238E27FC236}">
                <a16:creationId xmlns:a16="http://schemas.microsoft.com/office/drawing/2014/main" id="{6179E14E-C25F-4264-993C-71B1D2D2200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495844" y="1946185"/>
            <a:ext cx="1200769" cy="1138301"/>
          </a:xfrm>
          <a:prstGeom prst="rect">
            <a:avLst/>
          </a:prstGeom>
        </p:spPr>
      </p:pic>
      <p:pic>
        <p:nvPicPr>
          <p:cNvPr id="81" name="Graphic 80">
            <a:extLst>
              <a:ext uri="{FF2B5EF4-FFF2-40B4-BE49-F238E27FC236}">
                <a16:creationId xmlns:a16="http://schemas.microsoft.com/office/drawing/2014/main" id="{0809CA96-1D00-45B0-8DD5-74825E8847C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flipH="1">
            <a:off x="9811767" y="1179724"/>
            <a:ext cx="787271" cy="863314"/>
          </a:xfrm>
          <a:prstGeom prst="rect">
            <a:avLst/>
          </a:prstGeom>
        </p:spPr>
      </p:pic>
    </p:spTree>
    <p:extLst>
      <p:ext uri="{BB962C8B-B14F-4D97-AF65-F5344CB8AC3E}">
        <p14:creationId xmlns:p14="http://schemas.microsoft.com/office/powerpoint/2010/main" val="4294895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F5224F9-9C5F-4DE8-B167-79DCB8DE7200}"/>
              </a:ext>
            </a:extLst>
          </p:cNvPr>
          <p:cNvSpPr/>
          <p:nvPr/>
        </p:nvSpPr>
        <p:spPr bwMode="auto">
          <a:xfrm>
            <a:off x="3533838" y="2299060"/>
            <a:ext cx="5190753" cy="4265253"/>
          </a:xfrm>
          <a:prstGeom prst="rect">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C07328C-F54B-454A-8231-96017F3F6D90}"/>
              </a:ext>
            </a:extLst>
          </p:cNvPr>
          <p:cNvSpPr>
            <a:spLocks noGrp="1"/>
          </p:cNvSpPr>
          <p:nvPr>
            <p:ph type="title"/>
          </p:nvPr>
        </p:nvSpPr>
        <p:spPr/>
        <p:txBody>
          <a:bodyPr/>
          <a:lstStyle/>
          <a:p>
            <a:pPr algn="l"/>
            <a:r>
              <a:rPr lang="en-US"/>
              <a:t>Data Explorer pool architecture</a:t>
            </a:r>
          </a:p>
        </p:txBody>
      </p:sp>
      <p:sp>
        <p:nvSpPr>
          <p:cNvPr id="5" name="Rectangle 4">
            <a:extLst>
              <a:ext uri="{FF2B5EF4-FFF2-40B4-BE49-F238E27FC236}">
                <a16:creationId xmlns:a16="http://schemas.microsoft.com/office/drawing/2014/main" id="{9F936F0B-4F00-4A40-972F-49B99EFACA07}"/>
              </a:ext>
            </a:extLst>
          </p:cNvPr>
          <p:cNvSpPr/>
          <p:nvPr/>
        </p:nvSpPr>
        <p:spPr bwMode="auto">
          <a:xfrm>
            <a:off x="588263" y="1438282"/>
            <a:ext cx="1577421" cy="366455"/>
          </a:xfrm>
          <a:prstGeom prst="rect">
            <a:avLst/>
          </a:prstGeom>
          <a:solidFill>
            <a:schemeClr val="accent5">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Apache Spark</a:t>
            </a:r>
          </a:p>
        </p:txBody>
      </p:sp>
      <p:sp>
        <p:nvSpPr>
          <p:cNvPr id="6" name="Rectangle 5">
            <a:extLst>
              <a:ext uri="{FF2B5EF4-FFF2-40B4-BE49-F238E27FC236}">
                <a16:creationId xmlns:a16="http://schemas.microsoft.com/office/drawing/2014/main" id="{CA271C91-A68C-4A4B-BBCE-EF489C976035}"/>
              </a:ext>
            </a:extLst>
          </p:cNvPr>
          <p:cNvSpPr/>
          <p:nvPr/>
        </p:nvSpPr>
        <p:spPr bwMode="auto">
          <a:xfrm>
            <a:off x="586907" y="1868671"/>
            <a:ext cx="157742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Azure Data Factory</a:t>
            </a:r>
          </a:p>
        </p:txBody>
      </p:sp>
      <p:sp>
        <p:nvSpPr>
          <p:cNvPr id="7" name="Rectangle 6">
            <a:extLst>
              <a:ext uri="{FF2B5EF4-FFF2-40B4-BE49-F238E27FC236}">
                <a16:creationId xmlns:a16="http://schemas.microsoft.com/office/drawing/2014/main" id="{326B7204-89B9-40AB-B128-EECDC02BD106}"/>
              </a:ext>
            </a:extLst>
          </p:cNvPr>
          <p:cNvSpPr/>
          <p:nvPr/>
        </p:nvSpPr>
        <p:spPr bwMode="auto">
          <a:xfrm>
            <a:off x="587584" y="2299060"/>
            <a:ext cx="1577421" cy="366455"/>
          </a:xfrm>
          <a:prstGeom prst="rect">
            <a:avLst/>
          </a:prstGeom>
          <a:solidFill>
            <a:schemeClr val="tx2">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Apps via APIs</a:t>
            </a:r>
          </a:p>
        </p:txBody>
      </p:sp>
      <p:sp>
        <p:nvSpPr>
          <p:cNvPr id="8" name="Rectangle 7">
            <a:extLst>
              <a:ext uri="{FF2B5EF4-FFF2-40B4-BE49-F238E27FC236}">
                <a16:creationId xmlns:a16="http://schemas.microsoft.com/office/drawing/2014/main" id="{5C33ACD3-388B-4952-85F1-F7F09C409027}"/>
              </a:ext>
            </a:extLst>
          </p:cNvPr>
          <p:cNvSpPr/>
          <p:nvPr/>
        </p:nvSpPr>
        <p:spPr bwMode="auto">
          <a:xfrm>
            <a:off x="588263" y="2729449"/>
            <a:ext cx="1577421" cy="366455"/>
          </a:xfrm>
          <a:prstGeom prst="rect">
            <a:avLst/>
          </a:prstGeom>
          <a:solidFill>
            <a:schemeClr val="accent5">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Logstash plugin</a:t>
            </a:r>
          </a:p>
        </p:txBody>
      </p:sp>
      <p:sp>
        <p:nvSpPr>
          <p:cNvPr id="9" name="Rectangle 8">
            <a:extLst>
              <a:ext uri="{FF2B5EF4-FFF2-40B4-BE49-F238E27FC236}">
                <a16:creationId xmlns:a16="http://schemas.microsoft.com/office/drawing/2014/main" id="{AC107FB6-73F9-41B8-BE04-02FD86350915}"/>
              </a:ext>
            </a:extLst>
          </p:cNvPr>
          <p:cNvSpPr/>
          <p:nvPr/>
        </p:nvSpPr>
        <p:spPr bwMode="auto">
          <a:xfrm>
            <a:off x="584876" y="3159838"/>
            <a:ext cx="1577421" cy="366455"/>
          </a:xfrm>
          <a:prstGeom prst="rect">
            <a:avLst/>
          </a:prstGeom>
          <a:solidFill>
            <a:schemeClr val="accent5">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Kafka sync</a:t>
            </a:r>
          </a:p>
        </p:txBody>
      </p:sp>
      <p:sp>
        <p:nvSpPr>
          <p:cNvPr id="10" name="Rectangle 9">
            <a:extLst>
              <a:ext uri="{FF2B5EF4-FFF2-40B4-BE49-F238E27FC236}">
                <a16:creationId xmlns:a16="http://schemas.microsoft.com/office/drawing/2014/main" id="{1E4814FD-B82C-4096-91A4-998D3E0E00B6}"/>
              </a:ext>
            </a:extLst>
          </p:cNvPr>
          <p:cNvSpPr/>
          <p:nvPr/>
        </p:nvSpPr>
        <p:spPr bwMode="auto">
          <a:xfrm>
            <a:off x="585553" y="3590227"/>
            <a:ext cx="157742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IoT Hub</a:t>
            </a:r>
          </a:p>
        </p:txBody>
      </p:sp>
      <p:sp>
        <p:nvSpPr>
          <p:cNvPr id="11" name="Rectangle 10">
            <a:extLst>
              <a:ext uri="{FF2B5EF4-FFF2-40B4-BE49-F238E27FC236}">
                <a16:creationId xmlns:a16="http://schemas.microsoft.com/office/drawing/2014/main" id="{DE9FBDE0-A06A-4BE9-86A8-70D9F0287776}"/>
              </a:ext>
            </a:extLst>
          </p:cNvPr>
          <p:cNvSpPr/>
          <p:nvPr/>
        </p:nvSpPr>
        <p:spPr bwMode="auto">
          <a:xfrm>
            <a:off x="584199" y="4020615"/>
            <a:ext cx="157742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Event Hub</a:t>
            </a:r>
          </a:p>
        </p:txBody>
      </p:sp>
      <p:sp>
        <p:nvSpPr>
          <p:cNvPr id="12" name="Rectangle 11">
            <a:extLst>
              <a:ext uri="{FF2B5EF4-FFF2-40B4-BE49-F238E27FC236}">
                <a16:creationId xmlns:a16="http://schemas.microsoft.com/office/drawing/2014/main" id="{947BD153-3674-4017-9060-595A51E65DD5}"/>
              </a:ext>
            </a:extLst>
          </p:cNvPr>
          <p:cNvSpPr/>
          <p:nvPr/>
        </p:nvSpPr>
        <p:spPr bwMode="auto">
          <a:xfrm>
            <a:off x="584198" y="4689051"/>
            <a:ext cx="157742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Event Grid</a:t>
            </a:r>
          </a:p>
        </p:txBody>
      </p:sp>
      <p:sp>
        <p:nvSpPr>
          <p:cNvPr id="14" name="Rectangle 13">
            <a:extLst>
              <a:ext uri="{FF2B5EF4-FFF2-40B4-BE49-F238E27FC236}">
                <a16:creationId xmlns:a16="http://schemas.microsoft.com/office/drawing/2014/main" id="{BB1F8857-2F02-4585-BA69-1FE03E6332F4}"/>
              </a:ext>
            </a:extLst>
          </p:cNvPr>
          <p:cNvSpPr/>
          <p:nvPr/>
        </p:nvSpPr>
        <p:spPr bwMode="auto">
          <a:xfrm>
            <a:off x="2376756" y="1608598"/>
            <a:ext cx="210034" cy="1757887"/>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8F5C51FE-8137-41D5-8357-FC3E679DA5D7}"/>
              </a:ext>
            </a:extLst>
          </p:cNvPr>
          <p:cNvGrpSpPr/>
          <p:nvPr/>
        </p:nvGrpSpPr>
        <p:grpSpPr>
          <a:xfrm>
            <a:off x="2403525" y="2306192"/>
            <a:ext cx="406369" cy="412203"/>
            <a:chOff x="2288705" y="2294711"/>
            <a:chExt cx="596170" cy="604730"/>
          </a:xfrm>
        </p:grpSpPr>
        <p:sp>
          <p:nvSpPr>
            <p:cNvPr id="16" name="Oval 15">
              <a:extLst>
                <a:ext uri="{FF2B5EF4-FFF2-40B4-BE49-F238E27FC236}">
                  <a16:creationId xmlns:a16="http://schemas.microsoft.com/office/drawing/2014/main" id="{1CB868EB-FDF1-4851-9BDE-16D8139027A5}"/>
                </a:ext>
              </a:extLst>
            </p:cNvPr>
            <p:cNvSpPr/>
            <p:nvPr/>
          </p:nvSpPr>
          <p:spPr bwMode="auto">
            <a:xfrm>
              <a:off x="2288705" y="2299060"/>
              <a:ext cx="596170" cy="59617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8" name="arrow_25">
              <a:extLst>
                <a:ext uri="{FF2B5EF4-FFF2-40B4-BE49-F238E27FC236}">
                  <a16:creationId xmlns:a16="http://schemas.microsoft.com/office/drawing/2014/main" id="{0141D0BD-A51C-44D2-A91D-B19A46A0C9A4}"/>
                </a:ext>
              </a:extLst>
            </p:cNvPr>
            <p:cNvSpPr>
              <a:spLocks noChangeAspect="1" noEditPoints="1"/>
            </p:cNvSpPr>
            <p:nvPr/>
          </p:nvSpPr>
          <p:spPr bwMode="auto">
            <a:xfrm>
              <a:off x="2359550" y="2681716"/>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arrow_25">
              <a:extLst>
                <a:ext uri="{FF2B5EF4-FFF2-40B4-BE49-F238E27FC236}">
                  <a16:creationId xmlns:a16="http://schemas.microsoft.com/office/drawing/2014/main" id="{EC0F2A24-AD10-42CC-8A01-F4A98F3C07E0}"/>
                </a:ext>
              </a:extLst>
            </p:cNvPr>
            <p:cNvSpPr>
              <a:spLocks noChangeAspect="1" noEditPoints="1"/>
            </p:cNvSpPr>
            <p:nvPr/>
          </p:nvSpPr>
          <p:spPr bwMode="auto">
            <a:xfrm flipV="1">
              <a:off x="2359550" y="2294711"/>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3" name="Straight Arrow Connector 22">
            <a:extLst>
              <a:ext uri="{FF2B5EF4-FFF2-40B4-BE49-F238E27FC236}">
                <a16:creationId xmlns:a16="http://schemas.microsoft.com/office/drawing/2014/main" id="{FB3CBB45-82A5-44BB-B430-964614179F15}"/>
              </a:ext>
            </a:extLst>
          </p:cNvPr>
          <p:cNvCxnSpPr>
            <a:cxnSpLocks/>
          </p:cNvCxnSpPr>
          <p:nvPr/>
        </p:nvCxnSpPr>
        <p:spPr>
          <a:xfrm>
            <a:off x="2809894" y="2512308"/>
            <a:ext cx="723944" cy="7197"/>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2492DE0-6FEA-45E7-8861-23AE7FD8F8A6}"/>
              </a:ext>
            </a:extLst>
          </p:cNvPr>
          <p:cNvCxnSpPr>
            <a:cxnSpLocks/>
          </p:cNvCxnSpPr>
          <p:nvPr/>
        </p:nvCxnSpPr>
        <p:spPr>
          <a:xfrm flipH="1">
            <a:off x="1934900" y="3773454"/>
            <a:ext cx="2180555" cy="0"/>
          </a:xfrm>
          <a:prstGeom prst="straightConnector1">
            <a:avLst/>
          </a:prstGeom>
          <a:ln w="25400">
            <a:solidFill>
              <a:schemeClr val="tx2">
                <a:lumMod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E622D0-BA28-47EC-AB9D-B5416547F5F6}"/>
              </a:ext>
            </a:extLst>
          </p:cNvPr>
          <p:cNvCxnSpPr>
            <a:cxnSpLocks/>
          </p:cNvCxnSpPr>
          <p:nvPr/>
        </p:nvCxnSpPr>
        <p:spPr>
          <a:xfrm flipH="1">
            <a:off x="1934900" y="4203842"/>
            <a:ext cx="2180555" cy="0"/>
          </a:xfrm>
          <a:prstGeom prst="straightConnector1">
            <a:avLst/>
          </a:prstGeom>
          <a:ln w="25400">
            <a:solidFill>
              <a:schemeClr val="tx2">
                <a:lumMod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56752D3-3602-44D3-A42B-C7B69BAE7076}"/>
              </a:ext>
            </a:extLst>
          </p:cNvPr>
          <p:cNvSpPr/>
          <p:nvPr/>
        </p:nvSpPr>
        <p:spPr bwMode="auto">
          <a:xfrm>
            <a:off x="2585436" y="3590226"/>
            <a:ext cx="1264448" cy="796843"/>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Active data connections</a:t>
            </a:r>
          </a:p>
        </p:txBody>
      </p:sp>
      <p:sp>
        <p:nvSpPr>
          <p:cNvPr id="36" name="Rectangle 35">
            <a:extLst>
              <a:ext uri="{FF2B5EF4-FFF2-40B4-BE49-F238E27FC236}">
                <a16:creationId xmlns:a16="http://schemas.microsoft.com/office/drawing/2014/main" id="{9A73378D-2568-48B3-88EA-708930EEB5E4}"/>
              </a:ext>
            </a:extLst>
          </p:cNvPr>
          <p:cNvSpPr/>
          <p:nvPr/>
        </p:nvSpPr>
        <p:spPr bwMode="auto">
          <a:xfrm>
            <a:off x="594956" y="5403475"/>
            <a:ext cx="7856917" cy="102002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F7317821-65E1-4554-9E36-61C86027C52C}"/>
              </a:ext>
            </a:extLst>
          </p:cNvPr>
          <p:cNvSpPr/>
          <p:nvPr/>
        </p:nvSpPr>
        <p:spPr bwMode="auto">
          <a:xfrm>
            <a:off x="584198" y="5403475"/>
            <a:ext cx="7856917" cy="402451"/>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Storage</a:t>
            </a:r>
          </a:p>
        </p:txBody>
      </p:sp>
      <p:sp>
        <p:nvSpPr>
          <p:cNvPr id="40" name="Oval 39">
            <a:extLst>
              <a:ext uri="{FF2B5EF4-FFF2-40B4-BE49-F238E27FC236}">
                <a16:creationId xmlns:a16="http://schemas.microsoft.com/office/drawing/2014/main" id="{BE437200-F2EB-467E-8631-FF2784875378}"/>
              </a:ext>
            </a:extLst>
          </p:cNvPr>
          <p:cNvSpPr/>
          <p:nvPr/>
        </p:nvSpPr>
        <p:spPr bwMode="auto">
          <a:xfrm>
            <a:off x="3600133" y="1919692"/>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3" name="Picture 42">
            <a:extLst>
              <a:ext uri="{FF2B5EF4-FFF2-40B4-BE49-F238E27FC236}">
                <a16:creationId xmlns:a16="http://schemas.microsoft.com/office/drawing/2014/main" id="{4EA85317-CA9C-498A-AF2B-31D3A4A04812}"/>
              </a:ext>
            </a:extLst>
          </p:cNvPr>
          <p:cNvPicPr>
            <a:picLocks noChangeAspect="1"/>
          </p:cNvPicPr>
          <p:nvPr/>
        </p:nvPicPr>
        <p:blipFill>
          <a:blip r:embed="rId3"/>
          <a:stretch>
            <a:fillRect/>
          </a:stretch>
        </p:blipFill>
        <p:spPr>
          <a:xfrm>
            <a:off x="3698154" y="2017713"/>
            <a:ext cx="303459" cy="303459"/>
          </a:xfrm>
          <a:prstGeom prst="rect">
            <a:avLst/>
          </a:prstGeom>
        </p:spPr>
      </p:pic>
      <p:sp>
        <p:nvSpPr>
          <p:cNvPr id="44" name="Rectangle 43">
            <a:extLst>
              <a:ext uri="{FF2B5EF4-FFF2-40B4-BE49-F238E27FC236}">
                <a16:creationId xmlns:a16="http://schemas.microsoft.com/office/drawing/2014/main" id="{FC342AE8-1C00-4765-BC76-845757E0A9CC}"/>
              </a:ext>
            </a:extLst>
          </p:cNvPr>
          <p:cNvSpPr/>
          <p:nvPr/>
        </p:nvSpPr>
        <p:spPr bwMode="auto">
          <a:xfrm>
            <a:off x="4115455" y="2461801"/>
            <a:ext cx="4325660" cy="2776216"/>
          </a:xfrm>
          <a:prstGeom prst="rect">
            <a:avLst/>
          </a:prstGeom>
          <a:solidFill>
            <a:schemeClr val="bg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1A9D99B7-D4C2-4FC8-AEF8-BA0075BBCCE6}"/>
              </a:ext>
            </a:extLst>
          </p:cNvPr>
          <p:cNvSpPr/>
          <p:nvPr/>
        </p:nvSpPr>
        <p:spPr bwMode="auto">
          <a:xfrm>
            <a:off x="4937223" y="2569990"/>
            <a:ext cx="1055522" cy="12429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Data management</a:t>
            </a:r>
          </a:p>
        </p:txBody>
      </p:sp>
      <p:pic>
        <p:nvPicPr>
          <p:cNvPr id="49" name="Graphic 48">
            <a:extLst>
              <a:ext uri="{FF2B5EF4-FFF2-40B4-BE49-F238E27FC236}">
                <a16:creationId xmlns:a16="http://schemas.microsoft.com/office/drawing/2014/main" id="{F2754041-1F17-4F09-A215-EEA54B6AFE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2597" y="2697175"/>
            <a:ext cx="320205" cy="374172"/>
          </a:xfrm>
          <a:prstGeom prst="rect">
            <a:avLst/>
          </a:prstGeom>
        </p:spPr>
      </p:pic>
      <p:pic>
        <p:nvPicPr>
          <p:cNvPr id="47" name="Graphic 46">
            <a:extLst>
              <a:ext uri="{FF2B5EF4-FFF2-40B4-BE49-F238E27FC236}">
                <a16:creationId xmlns:a16="http://schemas.microsoft.com/office/drawing/2014/main" id="{CB431C82-06C0-4191-805C-63BD098BD9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86551" y="2740207"/>
            <a:ext cx="320205" cy="497551"/>
          </a:xfrm>
          <a:prstGeom prst="rect">
            <a:avLst/>
          </a:prstGeom>
        </p:spPr>
      </p:pic>
      <p:sp>
        <p:nvSpPr>
          <p:cNvPr id="50" name="Rectangle 49">
            <a:extLst>
              <a:ext uri="{FF2B5EF4-FFF2-40B4-BE49-F238E27FC236}">
                <a16:creationId xmlns:a16="http://schemas.microsoft.com/office/drawing/2014/main" id="{6BF7F6CC-FB09-4076-ADFE-E52F5156BC89}"/>
              </a:ext>
            </a:extLst>
          </p:cNvPr>
          <p:cNvSpPr/>
          <p:nvPr/>
        </p:nvSpPr>
        <p:spPr bwMode="auto">
          <a:xfrm>
            <a:off x="6394361" y="2574591"/>
            <a:ext cx="1055522" cy="12429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SSD</a:t>
            </a:r>
          </a:p>
        </p:txBody>
      </p:sp>
      <p:pic>
        <p:nvPicPr>
          <p:cNvPr id="52" name="Graphic 51">
            <a:extLst>
              <a:ext uri="{FF2B5EF4-FFF2-40B4-BE49-F238E27FC236}">
                <a16:creationId xmlns:a16="http://schemas.microsoft.com/office/drawing/2014/main" id="{3D9CACB2-BC98-409C-875C-4884D09D2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87907" y="2913565"/>
            <a:ext cx="268431" cy="399905"/>
          </a:xfrm>
          <a:prstGeom prst="rect">
            <a:avLst/>
          </a:prstGeom>
        </p:spPr>
      </p:pic>
      <p:sp>
        <p:nvSpPr>
          <p:cNvPr id="53" name="Rectangle 52">
            <a:extLst>
              <a:ext uri="{FF2B5EF4-FFF2-40B4-BE49-F238E27FC236}">
                <a16:creationId xmlns:a16="http://schemas.microsoft.com/office/drawing/2014/main" id="{2FCE865B-ED6A-43D5-B853-84C68EBB17B6}"/>
              </a:ext>
            </a:extLst>
          </p:cNvPr>
          <p:cNvSpPr/>
          <p:nvPr/>
        </p:nvSpPr>
        <p:spPr bwMode="auto">
          <a:xfrm>
            <a:off x="4361562" y="1148916"/>
            <a:ext cx="157742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Azure portal/Studio</a:t>
            </a:r>
          </a:p>
        </p:txBody>
      </p:sp>
      <p:sp>
        <p:nvSpPr>
          <p:cNvPr id="54" name="Rectangle 53">
            <a:extLst>
              <a:ext uri="{FF2B5EF4-FFF2-40B4-BE49-F238E27FC236}">
                <a16:creationId xmlns:a16="http://schemas.microsoft.com/office/drawing/2014/main" id="{CB80A77F-9232-4BAA-A9DC-956356011033}"/>
              </a:ext>
            </a:extLst>
          </p:cNvPr>
          <p:cNvSpPr/>
          <p:nvPr/>
        </p:nvSpPr>
        <p:spPr bwMode="auto">
          <a:xfrm>
            <a:off x="6390342" y="1126670"/>
            <a:ext cx="1577421" cy="366455"/>
          </a:xfrm>
          <a:prstGeom prst="rect">
            <a:avLst/>
          </a:prstGeom>
          <a:solidFill>
            <a:schemeClr val="tx2">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Apps (via ARM)</a:t>
            </a:r>
          </a:p>
        </p:txBody>
      </p:sp>
      <p:cxnSp>
        <p:nvCxnSpPr>
          <p:cNvPr id="56" name="Straight Arrow Connector 55">
            <a:extLst>
              <a:ext uri="{FF2B5EF4-FFF2-40B4-BE49-F238E27FC236}">
                <a16:creationId xmlns:a16="http://schemas.microsoft.com/office/drawing/2014/main" id="{B8372622-74F2-40AC-93B7-66CBB9B327C4}"/>
              </a:ext>
            </a:extLst>
          </p:cNvPr>
          <p:cNvCxnSpPr>
            <a:cxnSpLocks/>
          </p:cNvCxnSpPr>
          <p:nvPr/>
        </p:nvCxnSpPr>
        <p:spPr>
          <a:xfrm>
            <a:off x="5475912" y="1508352"/>
            <a:ext cx="0" cy="726774"/>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3E0B29A-91F9-4578-9689-007A46F0C02A}"/>
              </a:ext>
            </a:extLst>
          </p:cNvPr>
          <p:cNvCxnSpPr>
            <a:cxnSpLocks/>
          </p:cNvCxnSpPr>
          <p:nvPr/>
        </p:nvCxnSpPr>
        <p:spPr>
          <a:xfrm>
            <a:off x="6908451" y="1493747"/>
            <a:ext cx="0" cy="741379"/>
          </a:xfrm>
          <a:prstGeom prst="straightConnector1">
            <a:avLst/>
          </a:prstGeom>
          <a:ln w="25400">
            <a:solidFill>
              <a:schemeClr val="tx2">
                <a:lumMod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5C92ADA6-DAA3-447A-87AC-DC198A95F9F4}"/>
              </a:ext>
            </a:extLst>
          </p:cNvPr>
          <p:cNvPicPr>
            <a:picLocks noChangeAspect="1"/>
          </p:cNvPicPr>
          <p:nvPr/>
        </p:nvPicPr>
        <p:blipFill>
          <a:blip r:embed="rId10"/>
          <a:stretch>
            <a:fillRect/>
          </a:stretch>
        </p:blipFill>
        <p:spPr>
          <a:xfrm>
            <a:off x="1861675" y="5971384"/>
            <a:ext cx="298711" cy="380795"/>
          </a:xfrm>
          <a:prstGeom prst="rect">
            <a:avLst/>
          </a:prstGeom>
        </p:spPr>
      </p:pic>
      <p:sp>
        <p:nvSpPr>
          <p:cNvPr id="62" name="Rectangle 61">
            <a:extLst>
              <a:ext uri="{FF2B5EF4-FFF2-40B4-BE49-F238E27FC236}">
                <a16:creationId xmlns:a16="http://schemas.microsoft.com/office/drawing/2014/main" id="{BE98966F-7A84-4660-9D72-E669E319FEA5}"/>
              </a:ext>
            </a:extLst>
          </p:cNvPr>
          <p:cNvSpPr/>
          <p:nvPr/>
        </p:nvSpPr>
        <p:spPr bwMode="auto">
          <a:xfrm>
            <a:off x="2059718" y="5898663"/>
            <a:ext cx="1712688" cy="5302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Customer Data Lake</a:t>
            </a:r>
            <a:br>
              <a:rPr lang="en-US" sz="1200">
                <a:gradFill>
                  <a:gsLst>
                    <a:gs pos="0">
                      <a:srgbClr val="FFFFFF"/>
                    </a:gs>
                    <a:gs pos="100000">
                      <a:srgbClr val="FFFFFF"/>
                    </a:gs>
                  </a:gsLst>
                  <a:lin ang="5400000" scaled="0"/>
                </a:gradFill>
                <a:ea typeface="Segoe UI" pitchFamily="34" charset="0"/>
                <a:cs typeface="Segoe UI" pitchFamily="34" charset="0"/>
              </a:rPr>
            </a:br>
            <a:r>
              <a:rPr lang="en-US" sz="1200">
                <a:gradFill>
                  <a:gsLst>
                    <a:gs pos="0">
                      <a:srgbClr val="FFFFFF"/>
                    </a:gs>
                    <a:gs pos="100000">
                      <a:srgbClr val="FFFFFF"/>
                    </a:gs>
                  </a:gsLst>
                  <a:lin ang="5400000" scaled="0"/>
                </a:gradFill>
                <a:ea typeface="Segoe UI" pitchFamily="34" charset="0"/>
                <a:cs typeface="Segoe UI" pitchFamily="34" charset="0"/>
              </a:rPr>
              <a:t>(blob / ADLS Gen2)</a:t>
            </a:r>
          </a:p>
        </p:txBody>
      </p:sp>
      <p:cxnSp>
        <p:nvCxnSpPr>
          <p:cNvPr id="63" name="Straight Arrow Connector 62">
            <a:extLst>
              <a:ext uri="{FF2B5EF4-FFF2-40B4-BE49-F238E27FC236}">
                <a16:creationId xmlns:a16="http://schemas.microsoft.com/office/drawing/2014/main" id="{89B3B961-C43F-4709-BD5A-21978BB2AC65}"/>
              </a:ext>
            </a:extLst>
          </p:cNvPr>
          <p:cNvCxnSpPr>
            <a:cxnSpLocks/>
          </p:cNvCxnSpPr>
          <p:nvPr/>
        </p:nvCxnSpPr>
        <p:spPr>
          <a:xfrm rot="16200000">
            <a:off x="1647080" y="5521316"/>
            <a:ext cx="723944" cy="7197"/>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B15E110-D990-4EDE-8E5B-D47ED2F64333}"/>
              </a:ext>
            </a:extLst>
          </p:cNvPr>
          <p:cNvCxnSpPr>
            <a:cxnSpLocks/>
          </p:cNvCxnSpPr>
          <p:nvPr/>
        </p:nvCxnSpPr>
        <p:spPr>
          <a:xfrm flipH="1" flipV="1">
            <a:off x="2012651" y="4465279"/>
            <a:ext cx="1" cy="358544"/>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248A09FE-5519-4A98-ABF7-D4E558421061}"/>
              </a:ext>
            </a:extLst>
          </p:cNvPr>
          <p:cNvCxnSpPr>
            <a:cxnSpLocks/>
          </p:cNvCxnSpPr>
          <p:nvPr/>
        </p:nvCxnSpPr>
        <p:spPr>
          <a:xfrm rot="10800000" flipV="1">
            <a:off x="3731025" y="3819666"/>
            <a:ext cx="2934470" cy="2343769"/>
          </a:xfrm>
          <a:prstGeom prst="bentConnector3">
            <a:avLst>
              <a:gd name="adj1" fmla="val -431"/>
            </a:avLst>
          </a:prstGeom>
          <a:ln w="22225">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71" name="Graphic 70">
            <a:extLst>
              <a:ext uri="{FF2B5EF4-FFF2-40B4-BE49-F238E27FC236}">
                <a16:creationId xmlns:a16="http://schemas.microsoft.com/office/drawing/2014/main" id="{A4B57128-6C0A-4459-A3F6-E186D82DFC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92552" y="5887320"/>
            <a:ext cx="268431" cy="399905"/>
          </a:xfrm>
          <a:prstGeom prst="rect">
            <a:avLst/>
          </a:prstGeom>
        </p:spPr>
      </p:pic>
      <p:sp>
        <p:nvSpPr>
          <p:cNvPr id="72" name="Rectangle 71">
            <a:extLst>
              <a:ext uri="{FF2B5EF4-FFF2-40B4-BE49-F238E27FC236}">
                <a16:creationId xmlns:a16="http://schemas.microsoft.com/office/drawing/2014/main" id="{26259B71-D6FD-4A6B-A92E-F30F5C1562C2}"/>
              </a:ext>
            </a:extLst>
          </p:cNvPr>
          <p:cNvSpPr/>
          <p:nvPr/>
        </p:nvSpPr>
        <p:spPr bwMode="auto">
          <a:xfrm>
            <a:off x="7163043" y="5984142"/>
            <a:ext cx="1313190" cy="2744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Ingested Data</a:t>
            </a:r>
          </a:p>
        </p:txBody>
      </p:sp>
      <p:cxnSp>
        <p:nvCxnSpPr>
          <p:cNvPr id="73" name="Straight Arrow Connector 72">
            <a:extLst>
              <a:ext uri="{FF2B5EF4-FFF2-40B4-BE49-F238E27FC236}">
                <a16:creationId xmlns:a16="http://schemas.microsoft.com/office/drawing/2014/main" id="{78C0C854-FA2D-41D4-A1C8-B58932A3719B}"/>
              </a:ext>
            </a:extLst>
          </p:cNvPr>
          <p:cNvCxnSpPr>
            <a:cxnSpLocks/>
          </p:cNvCxnSpPr>
          <p:nvPr/>
        </p:nvCxnSpPr>
        <p:spPr>
          <a:xfrm flipH="1">
            <a:off x="6919415" y="3819865"/>
            <a:ext cx="12520" cy="1966786"/>
          </a:xfrm>
          <a:prstGeom prst="straightConnector1">
            <a:avLst/>
          </a:prstGeom>
          <a:ln w="25400">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337444B0-4620-48D8-8E41-C40666D08E55}"/>
              </a:ext>
            </a:extLst>
          </p:cNvPr>
          <p:cNvSpPr/>
          <p:nvPr/>
        </p:nvSpPr>
        <p:spPr bwMode="auto">
          <a:xfrm>
            <a:off x="375284" y="5355871"/>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7" name="Graphic 76">
            <a:extLst>
              <a:ext uri="{FF2B5EF4-FFF2-40B4-BE49-F238E27FC236}">
                <a16:creationId xmlns:a16="http://schemas.microsoft.com/office/drawing/2014/main" id="{C6867671-339C-47EE-B46E-0827951E641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5762" y="5426093"/>
            <a:ext cx="318547" cy="367087"/>
          </a:xfrm>
          <a:prstGeom prst="rect">
            <a:avLst/>
          </a:prstGeom>
        </p:spPr>
      </p:pic>
      <p:pic>
        <p:nvPicPr>
          <p:cNvPr id="79" name="Graphic 78">
            <a:extLst>
              <a:ext uri="{FF2B5EF4-FFF2-40B4-BE49-F238E27FC236}">
                <a16:creationId xmlns:a16="http://schemas.microsoft.com/office/drawing/2014/main" id="{1422005F-0FCD-417B-B6A7-2ACCE557B81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30731" y="5836433"/>
            <a:ext cx="223194" cy="327003"/>
          </a:xfrm>
          <a:prstGeom prst="rect">
            <a:avLst/>
          </a:prstGeom>
        </p:spPr>
      </p:pic>
      <p:pic>
        <p:nvPicPr>
          <p:cNvPr id="81" name="Graphic 80">
            <a:extLst>
              <a:ext uri="{FF2B5EF4-FFF2-40B4-BE49-F238E27FC236}">
                <a16:creationId xmlns:a16="http://schemas.microsoft.com/office/drawing/2014/main" id="{6B0C3C76-FCBC-4848-9290-A86396A9A3B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155237" y="5750527"/>
            <a:ext cx="370388" cy="436529"/>
          </a:xfrm>
          <a:prstGeom prst="rect">
            <a:avLst/>
          </a:prstGeom>
        </p:spPr>
      </p:pic>
      <p:grpSp>
        <p:nvGrpSpPr>
          <p:cNvPr id="86" name="Group 85">
            <a:extLst>
              <a:ext uri="{FF2B5EF4-FFF2-40B4-BE49-F238E27FC236}">
                <a16:creationId xmlns:a16="http://schemas.microsoft.com/office/drawing/2014/main" id="{B01EF72E-9E65-4CD0-B840-6A43C8A10531}"/>
              </a:ext>
            </a:extLst>
          </p:cNvPr>
          <p:cNvGrpSpPr/>
          <p:nvPr/>
        </p:nvGrpSpPr>
        <p:grpSpPr>
          <a:xfrm>
            <a:off x="10762942" y="5687099"/>
            <a:ext cx="718581" cy="536583"/>
            <a:chOff x="9779185" y="3433501"/>
            <a:chExt cx="1038052" cy="775140"/>
          </a:xfrm>
        </p:grpSpPr>
        <p:pic>
          <p:nvPicPr>
            <p:cNvPr id="85" name="Graphic 84">
              <a:extLst>
                <a:ext uri="{FF2B5EF4-FFF2-40B4-BE49-F238E27FC236}">
                  <a16:creationId xmlns:a16="http://schemas.microsoft.com/office/drawing/2014/main" id="{6642D175-4F36-4C78-8AD7-A35246568AC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79185" y="3433501"/>
              <a:ext cx="1038052" cy="775140"/>
            </a:xfrm>
            <a:prstGeom prst="rect">
              <a:avLst/>
            </a:prstGeom>
          </p:spPr>
        </p:pic>
        <p:pic>
          <p:nvPicPr>
            <p:cNvPr id="83" name="Graphic 82">
              <a:extLst>
                <a:ext uri="{FF2B5EF4-FFF2-40B4-BE49-F238E27FC236}">
                  <a16:creationId xmlns:a16="http://schemas.microsoft.com/office/drawing/2014/main" id="{A2E090A8-C3E5-4B8F-89FB-057692083E7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198743" y="3773454"/>
              <a:ext cx="364844" cy="361526"/>
            </a:xfrm>
            <a:prstGeom prst="rect">
              <a:avLst/>
            </a:prstGeom>
          </p:spPr>
        </p:pic>
      </p:grpSp>
      <p:sp>
        <p:nvSpPr>
          <p:cNvPr id="87" name="Rectangle 86">
            <a:extLst>
              <a:ext uri="{FF2B5EF4-FFF2-40B4-BE49-F238E27FC236}">
                <a16:creationId xmlns:a16="http://schemas.microsoft.com/office/drawing/2014/main" id="{A1511FB2-DB63-4B82-B23C-C917679162D9}"/>
              </a:ext>
            </a:extLst>
          </p:cNvPr>
          <p:cNvSpPr/>
          <p:nvPr/>
        </p:nvSpPr>
        <p:spPr bwMode="auto">
          <a:xfrm>
            <a:off x="9331507" y="6249777"/>
            <a:ext cx="411060" cy="453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SQL</a:t>
            </a:r>
          </a:p>
        </p:txBody>
      </p:sp>
      <p:sp>
        <p:nvSpPr>
          <p:cNvPr id="88" name="Rectangle 87">
            <a:extLst>
              <a:ext uri="{FF2B5EF4-FFF2-40B4-BE49-F238E27FC236}">
                <a16:creationId xmlns:a16="http://schemas.microsoft.com/office/drawing/2014/main" id="{026648CF-A1A7-4F1E-8D6F-21C31714A62F}"/>
              </a:ext>
            </a:extLst>
          </p:cNvPr>
          <p:cNvSpPr/>
          <p:nvPr/>
        </p:nvSpPr>
        <p:spPr bwMode="auto">
          <a:xfrm>
            <a:off x="9968583" y="6249777"/>
            <a:ext cx="710530" cy="453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Cosmos</a:t>
            </a:r>
            <a:br>
              <a:rPr lang="en-US" sz="1200">
                <a:gradFill>
                  <a:gsLst>
                    <a:gs pos="0">
                      <a:srgbClr val="FFFFFF"/>
                    </a:gs>
                    <a:gs pos="100000">
                      <a:srgbClr val="FFFFFF"/>
                    </a:gs>
                  </a:gsLst>
                  <a:lin ang="5400000" scaled="0"/>
                </a:gradFill>
                <a:ea typeface="Segoe UI" pitchFamily="34" charset="0"/>
                <a:cs typeface="Segoe UI" pitchFamily="34" charset="0"/>
              </a:rPr>
            </a:br>
            <a:r>
              <a:rPr lang="en-US" sz="1200">
                <a:gradFill>
                  <a:gsLst>
                    <a:gs pos="0">
                      <a:srgbClr val="FFFFFF"/>
                    </a:gs>
                    <a:gs pos="100000">
                      <a:srgbClr val="FFFFFF"/>
                    </a:gs>
                  </a:gsLst>
                  <a:lin ang="5400000" scaled="0"/>
                </a:gradFill>
                <a:ea typeface="Segoe UI" pitchFamily="34" charset="0"/>
                <a:cs typeface="Segoe UI" pitchFamily="34" charset="0"/>
              </a:rPr>
              <a:t>DB</a:t>
            </a:r>
          </a:p>
        </p:txBody>
      </p:sp>
      <p:sp>
        <p:nvSpPr>
          <p:cNvPr id="89" name="Rectangle 88">
            <a:extLst>
              <a:ext uri="{FF2B5EF4-FFF2-40B4-BE49-F238E27FC236}">
                <a16:creationId xmlns:a16="http://schemas.microsoft.com/office/drawing/2014/main" id="{370D28C0-C8DA-44BE-915B-198F4B45304C}"/>
              </a:ext>
            </a:extLst>
          </p:cNvPr>
          <p:cNvSpPr/>
          <p:nvPr/>
        </p:nvSpPr>
        <p:spPr bwMode="auto">
          <a:xfrm>
            <a:off x="10770993" y="6270156"/>
            <a:ext cx="710530" cy="453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Azure</a:t>
            </a:r>
            <a:br>
              <a:rPr lang="en-US" sz="1200">
                <a:gradFill>
                  <a:gsLst>
                    <a:gs pos="0">
                      <a:srgbClr val="FFFFFF"/>
                    </a:gs>
                    <a:gs pos="100000">
                      <a:srgbClr val="FFFFFF"/>
                    </a:gs>
                  </a:gsLst>
                  <a:lin ang="5400000" scaled="0"/>
                </a:gradFill>
                <a:ea typeface="Segoe UI" pitchFamily="34" charset="0"/>
                <a:cs typeface="Segoe UI" pitchFamily="34" charset="0"/>
              </a:rPr>
            </a:br>
            <a:r>
              <a:rPr lang="en-US" sz="1200">
                <a:gradFill>
                  <a:gsLst>
                    <a:gs pos="0">
                      <a:srgbClr val="FFFFFF"/>
                    </a:gs>
                    <a:gs pos="100000">
                      <a:srgbClr val="FFFFFF"/>
                    </a:gs>
                  </a:gsLst>
                  <a:lin ang="5400000" scaled="0"/>
                </a:gradFill>
                <a:ea typeface="Segoe UI" pitchFamily="34" charset="0"/>
                <a:cs typeface="Segoe UI" pitchFamily="34" charset="0"/>
              </a:rPr>
              <a:t>Monitor</a:t>
            </a:r>
          </a:p>
        </p:txBody>
      </p:sp>
      <p:sp>
        <p:nvSpPr>
          <p:cNvPr id="90" name="Rectangle 89">
            <a:extLst>
              <a:ext uri="{FF2B5EF4-FFF2-40B4-BE49-F238E27FC236}">
                <a16:creationId xmlns:a16="http://schemas.microsoft.com/office/drawing/2014/main" id="{84E7C056-88C3-4FE2-B021-821ACB94740E}"/>
              </a:ext>
            </a:extLst>
          </p:cNvPr>
          <p:cNvSpPr/>
          <p:nvPr/>
        </p:nvSpPr>
        <p:spPr bwMode="auto">
          <a:xfrm>
            <a:off x="9460594" y="1914008"/>
            <a:ext cx="1776231" cy="366455"/>
          </a:xfrm>
          <a:prstGeom prst="rect">
            <a:avLst/>
          </a:prstGeom>
          <a:solidFill>
            <a:schemeClr val="tx2">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Apps via APIs, REST, SQL (TDS), ODBC, JDBC)</a:t>
            </a:r>
          </a:p>
        </p:txBody>
      </p:sp>
      <p:sp>
        <p:nvSpPr>
          <p:cNvPr id="91" name="Rectangle 90">
            <a:extLst>
              <a:ext uri="{FF2B5EF4-FFF2-40B4-BE49-F238E27FC236}">
                <a16:creationId xmlns:a16="http://schemas.microsoft.com/office/drawing/2014/main" id="{8E4E4C13-FD79-4A00-888C-67421B3F2D1D}"/>
              </a:ext>
            </a:extLst>
          </p:cNvPr>
          <p:cNvSpPr/>
          <p:nvPr/>
        </p:nvSpPr>
        <p:spPr bwMode="auto">
          <a:xfrm>
            <a:off x="9460594" y="2348345"/>
            <a:ext cx="177623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Power BI</a:t>
            </a:r>
          </a:p>
        </p:txBody>
      </p:sp>
      <p:sp>
        <p:nvSpPr>
          <p:cNvPr id="92" name="Rectangle 91">
            <a:extLst>
              <a:ext uri="{FF2B5EF4-FFF2-40B4-BE49-F238E27FC236}">
                <a16:creationId xmlns:a16="http://schemas.microsoft.com/office/drawing/2014/main" id="{167545E0-1103-4397-909E-A533783F9082}"/>
              </a:ext>
            </a:extLst>
          </p:cNvPr>
          <p:cNvSpPr/>
          <p:nvPr/>
        </p:nvSpPr>
        <p:spPr bwMode="auto">
          <a:xfrm>
            <a:off x="9460594" y="2782682"/>
            <a:ext cx="177623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ADX UI (+ Dashboards)</a:t>
            </a:r>
          </a:p>
        </p:txBody>
      </p:sp>
      <p:sp>
        <p:nvSpPr>
          <p:cNvPr id="93" name="Rectangle 92">
            <a:extLst>
              <a:ext uri="{FF2B5EF4-FFF2-40B4-BE49-F238E27FC236}">
                <a16:creationId xmlns:a16="http://schemas.microsoft.com/office/drawing/2014/main" id="{71EB121F-DBAA-46F9-B52A-524F6DE0DA26}"/>
              </a:ext>
            </a:extLst>
          </p:cNvPr>
          <p:cNvSpPr/>
          <p:nvPr/>
        </p:nvSpPr>
        <p:spPr bwMode="auto">
          <a:xfrm>
            <a:off x="9460594" y="3217019"/>
            <a:ext cx="177623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Power Automate, Flow</a:t>
            </a:r>
          </a:p>
        </p:txBody>
      </p:sp>
      <p:sp>
        <p:nvSpPr>
          <p:cNvPr id="94" name="Rectangle 93">
            <a:extLst>
              <a:ext uri="{FF2B5EF4-FFF2-40B4-BE49-F238E27FC236}">
                <a16:creationId xmlns:a16="http://schemas.microsoft.com/office/drawing/2014/main" id="{C6E793C0-8CE5-49BF-B98E-C9F999440A12}"/>
              </a:ext>
            </a:extLst>
          </p:cNvPr>
          <p:cNvSpPr/>
          <p:nvPr/>
        </p:nvSpPr>
        <p:spPr bwMode="auto">
          <a:xfrm>
            <a:off x="9460594" y="3651356"/>
            <a:ext cx="177623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Azure Data Factory</a:t>
            </a:r>
          </a:p>
        </p:txBody>
      </p:sp>
      <p:sp>
        <p:nvSpPr>
          <p:cNvPr id="95" name="Rectangle 94">
            <a:extLst>
              <a:ext uri="{FF2B5EF4-FFF2-40B4-BE49-F238E27FC236}">
                <a16:creationId xmlns:a16="http://schemas.microsoft.com/office/drawing/2014/main" id="{7081DAC7-DDB7-47CA-9731-F6EC9585A28C}"/>
              </a:ext>
            </a:extLst>
          </p:cNvPr>
          <p:cNvSpPr/>
          <p:nvPr/>
        </p:nvSpPr>
        <p:spPr bwMode="auto">
          <a:xfrm>
            <a:off x="9460594" y="4085693"/>
            <a:ext cx="1776231" cy="366455"/>
          </a:xfrm>
          <a:prstGeom prst="rect">
            <a:avLst/>
          </a:prstGeom>
          <a:solidFill>
            <a:srgbClr val="332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err="1">
                <a:gradFill>
                  <a:gsLst>
                    <a:gs pos="0">
                      <a:srgbClr val="FFFFFF"/>
                    </a:gs>
                    <a:gs pos="100000">
                      <a:srgbClr val="FFFFFF"/>
                    </a:gs>
                  </a:gsLst>
                  <a:lin ang="5400000" scaled="0"/>
                </a:gradFill>
                <a:ea typeface="Segoe UI" pitchFamily="34" charset="0"/>
                <a:cs typeface="Segoe UI" pitchFamily="34" charset="0"/>
              </a:rPr>
              <a:t>Jupyter</a:t>
            </a:r>
            <a:r>
              <a:rPr lang="en-US" sz="1200">
                <a:gradFill>
                  <a:gsLst>
                    <a:gs pos="0">
                      <a:srgbClr val="FFFFFF"/>
                    </a:gs>
                    <a:gs pos="100000">
                      <a:srgbClr val="FFFFFF"/>
                    </a:gs>
                  </a:gsLst>
                  <a:lin ang="5400000" scaled="0"/>
                </a:gradFill>
                <a:ea typeface="Segoe UI" pitchFamily="34" charset="0"/>
                <a:cs typeface="Segoe UI" pitchFamily="34" charset="0"/>
              </a:rPr>
              <a:t> Notebooks</a:t>
            </a:r>
          </a:p>
        </p:txBody>
      </p:sp>
      <p:sp>
        <p:nvSpPr>
          <p:cNvPr id="96" name="Rectangle 95">
            <a:extLst>
              <a:ext uri="{FF2B5EF4-FFF2-40B4-BE49-F238E27FC236}">
                <a16:creationId xmlns:a16="http://schemas.microsoft.com/office/drawing/2014/main" id="{71CD5DC6-8B7C-4D8E-9A5D-178F2D095F3A}"/>
              </a:ext>
            </a:extLst>
          </p:cNvPr>
          <p:cNvSpPr/>
          <p:nvPr/>
        </p:nvSpPr>
        <p:spPr bwMode="auto">
          <a:xfrm>
            <a:off x="9460594" y="4520030"/>
            <a:ext cx="1776231" cy="366455"/>
          </a:xfrm>
          <a:prstGeom prst="rect">
            <a:avLst/>
          </a:prstGeom>
          <a:solidFill>
            <a:srgbClr val="332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Grafana, Redash.io</a:t>
            </a:r>
          </a:p>
        </p:txBody>
      </p:sp>
      <p:sp>
        <p:nvSpPr>
          <p:cNvPr id="97" name="Rectangle 96">
            <a:extLst>
              <a:ext uri="{FF2B5EF4-FFF2-40B4-BE49-F238E27FC236}">
                <a16:creationId xmlns:a16="http://schemas.microsoft.com/office/drawing/2014/main" id="{789A228B-EC5D-443B-BFEA-D4092B1C3147}"/>
              </a:ext>
            </a:extLst>
          </p:cNvPr>
          <p:cNvSpPr/>
          <p:nvPr/>
        </p:nvSpPr>
        <p:spPr bwMode="auto">
          <a:xfrm>
            <a:off x="9460594" y="4954367"/>
            <a:ext cx="1776231" cy="366455"/>
          </a:xfrm>
          <a:prstGeom prst="rect">
            <a:avLst/>
          </a:prstGeom>
          <a:solidFill>
            <a:srgbClr val="332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Apache Spark</a:t>
            </a:r>
          </a:p>
        </p:txBody>
      </p:sp>
      <p:sp>
        <p:nvSpPr>
          <p:cNvPr id="98" name="Rectangle 97">
            <a:extLst>
              <a:ext uri="{FF2B5EF4-FFF2-40B4-BE49-F238E27FC236}">
                <a16:creationId xmlns:a16="http://schemas.microsoft.com/office/drawing/2014/main" id="{4651E28E-08FF-4EC0-952B-0A8CEFE89642}"/>
              </a:ext>
            </a:extLst>
          </p:cNvPr>
          <p:cNvSpPr/>
          <p:nvPr/>
        </p:nvSpPr>
        <p:spPr bwMode="auto">
          <a:xfrm>
            <a:off x="9398830" y="1526809"/>
            <a:ext cx="1913302" cy="3664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latin typeface="+mj-lt"/>
                <a:ea typeface="Segoe UI" pitchFamily="34" charset="0"/>
                <a:cs typeface="Segoe UI" pitchFamily="34" charset="0"/>
              </a:rPr>
              <a:t>Query, control commands</a:t>
            </a:r>
          </a:p>
        </p:txBody>
      </p:sp>
      <p:cxnSp>
        <p:nvCxnSpPr>
          <p:cNvPr id="99" name="Straight Arrow Connector 98">
            <a:extLst>
              <a:ext uri="{FF2B5EF4-FFF2-40B4-BE49-F238E27FC236}">
                <a16:creationId xmlns:a16="http://schemas.microsoft.com/office/drawing/2014/main" id="{AE17384E-DE61-4CA2-9B9F-BA3E7A1BD3F4}"/>
              </a:ext>
            </a:extLst>
          </p:cNvPr>
          <p:cNvCxnSpPr>
            <a:cxnSpLocks/>
          </p:cNvCxnSpPr>
          <p:nvPr/>
        </p:nvCxnSpPr>
        <p:spPr>
          <a:xfrm rot="5400000">
            <a:off x="8940830" y="3317688"/>
            <a:ext cx="0" cy="1003958"/>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54C8AD3-04A6-4E3F-AFA6-BCDE7CF8D5E4}"/>
              </a:ext>
            </a:extLst>
          </p:cNvPr>
          <p:cNvCxnSpPr>
            <a:cxnSpLocks/>
          </p:cNvCxnSpPr>
          <p:nvPr/>
        </p:nvCxnSpPr>
        <p:spPr>
          <a:xfrm rot="5400000">
            <a:off x="8958615" y="2925264"/>
            <a:ext cx="0" cy="1003958"/>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5B70E64-EE99-4E65-AC75-57606087A9DA}"/>
              </a:ext>
            </a:extLst>
          </p:cNvPr>
          <p:cNvCxnSpPr>
            <a:cxnSpLocks/>
          </p:cNvCxnSpPr>
          <p:nvPr/>
        </p:nvCxnSpPr>
        <p:spPr>
          <a:xfrm rot="5400000">
            <a:off x="8958615" y="2037836"/>
            <a:ext cx="0" cy="1003958"/>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D63CD71-6095-492A-A007-A67E5A59948D}"/>
              </a:ext>
            </a:extLst>
          </p:cNvPr>
          <p:cNvCxnSpPr>
            <a:cxnSpLocks/>
          </p:cNvCxnSpPr>
          <p:nvPr/>
        </p:nvCxnSpPr>
        <p:spPr>
          <a:xfrm rot="5400000">
            <a:off x="8958615" y="2461281"/>
            <a:ext cx="0" cy="1003958"/>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6284DA7-A6FE-4C22-9B3B-D516305E0702}"/>
              </a:ext>
            </a:extLst>
          </p:cNvPr>
          <p:cNvCxnSpPr>
            <a:cxnSpLocks/>
          </p:cNvCxnSpPr>
          <p:nvPr/>
        </p:nvCxnSpPr>
        <p:spPr>
          <a:xfrm rot="5400000">
            <a:off x="8958615" y="3764949"/>
            <a:ext cx="0" cy="1003958"/>
          </a:xfrm>
          <a:prstGeom prst="straightConnector1">
            <a:avLst/>
          </a:prstGeom>
          <a:ln w="25400">
            <a:solidFill>
              <a:schemeClr val="accent5"/>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7A8F57B-F6DF-46F6-B67D-860A876FAF56}"/>
              </a:ext>
            </a:extLst>
          </p:cNvPr>
          <p:cNvCxnSpPr>
            <a:cxnSpLocks/>
          </p:cNvCxnSpPr>
          <p:nvPr/>
        </p:nvCxnSpPr>
        <p:spPr>
          <a:xfrm rot="5400000">
            <a:off x="8958615" y="4187072"/>
            <a:ext cx="0" cy="1003958"/>
          </a:xfrm>
          <a:prstGeom prst="straightConnector1">
            <a:avLst/>
          </a:prstGeom>
          <a:ln w="25400">
            <a:solidFill>
              <a:schemeClr val="accent5"/>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62A08F0-40BF-4604-807A-AC1167653DB9}"/>
              </a:ext>
            </a:extLst>
          </p:cNvPr>
          <p:cNvCxnSpPr>
            <a:cxnSpLocks/>
          </p:cNvCxnSpPr>
          <p:nvPr/>
        </p:nvCxnSpPr>
        <p:spPr>
          <a:xfrm rot="5400000">
            <a:off x="8958615" y="4628927"/>
            <a:ext cx="0" cy="1003958"/>
          </a:xfrm>
          <a:prstGeom prst="straightConnector1">
            <a:avLst/>
          </a:prstGeom>
          <a:ln w="25400">
            <a:solidFill>
              <a:schemeClr val="accent5"/>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391EDA50-9739-4D5D-8673-61DAC1794B80}"/>
              </a:ext>
            </a:extLst>
          </p:cNvPr>
          <p:cNvCxnSpPr>
            <a:cxnSpLocks/>
          </p:cNvCxnSpPr>
          <p:nvPr/>
        </p:nvCxnSpPr>
        <p:spPr>
          <a:xfrm>
            <a:off x="7198206" y="3826933"/>
            <a:ext cx="3968558" cy="1674861"/>
          </a:xfrm>
          <a:prstGeom prst="bentConnector3">
            <a:avLst>
              <a:gd name="adj1" fmla="val 116"/>
            </a:avLst>
          </a:prstGeom>
          <a:ln w="22225">
            <a:solidFill>
              <a:schemeClr val="accent2"/>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F6DCECBB-0DE1-46B0-972E-D7C4DA35A3F8}"/>
              </a:ext>
            </a:extLst>
          </p:cNvPr>
          <p:cNvCxnSpPr>
            <a:cxnSpLocks/>
            <a:stCxn id="90" idx="1"/>
          </p:cNvCxnSpPr>
          <p:nvPr/>
        </p:nvCxnSpPr>
        <p:spPr>
          <a:xfrm rot="10800000" flipV="1">
            <a:off x="7311842" y="2097235"/>
            <a:ext cx="2148753" cy="130431"/>
          </a:xfrm>
          <a:prstGeom prst="bentConnector3">
            <a:avLst>
              <a:gd name="adj1" fmla="val 100018"/>
            </a:avLst>
          </a:prstGeom>
          <a:ln w="22225">
            <a:solidFill>
              <a:schemeClr val="tx2">
                <a:lumMod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026AB5E-A226-4F76-B015-4226D7DB09D7}"/>
              </a:ext>
            </a:extLst>
          </p:cNvPr>
          <p:cNvCxnSpPr>
            <a:cxnSpLocks/>
          </p:cNvCxnSpPr>
          <p:nvPr/>
        </p:nvCxnSpPr>
        <p:spPr>
          <a:xfrm flipH="1">
            <a:off x="11164909" y="5493612"/>
            <a:ext cx="2180" cy="234743"/>
          </a:xfrm>
          <a:prstGeom prst="straightConnector1">
            <a:avLst/>
          </a:prstGeom>
          <a:ln w="25400">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128E6AE-1F71-4652-AE1E-771BF9A67C4E}"/>
              </a:ext>
            </a:extLst>
          </p:cNvPr>
          <p:cNvCxnSpPr>
            <a:cxnSpLocks/>
          </p:cNvCxnSpPr>
          <p:nvPr/>
        </p:nvCxnSpPr>
        <p:spPr>
          <a:xfrm flipH="1">
            <a:off x="10340431" y="5503069"/>
            <a:ext cx="2180" cy="234743"/>
          </a:xfrm>
          <a:prstGeom prst="straightConnector1">
            <a:avLst/>
          </a:prstGeom>
          <a:ln w="25400">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34140404-ECBF-46A1-B753-C5BD86E29E27}"/>
              </a:ext>
            </a:extLst>
          </p:cNvPr>
          <p:cNvCxnSpPr>
            <a:cxnSpLocks/>
          </p:cNvCxnSpPr>
          <p:nvPr/>
        </p:nvCxnSpPr>
        <p:spPr>
          <a:xfrm flipH="1">
            <a:off x="9546356" y="5497442"/>
            <a:ext cx="2180" cy="234743"/>
          </a:xfrm>
          <a:prstGeom prst="straightConnector1">
            <a:avLst/>
          </a:prstGeom>
          <a:ln w="25400">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326FE860-376B-481B-8970-7CF029557B51}"/>
              </a:ext>
            </a:extLst>
          </p:cNvPr>
          <p:cNvSpPr/>
          <p:nvPr/>
        </p:nvSpPr>
        <p:spPr bwMode="auto">
          <a:xfrm>
            <a:off x="10473139" y="567380"/>
            <a:ext cx="1136249" cy="227969"/>
          </a:xfrm>
          <a:prstGeom prst="rect">
            <a:avLst/>
          </a:prstGeom>
          <a:solidFill>
            <a:schemeClr val="accent5">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OSS</a:t>
            </a:r>
          </a:p>
        </p:txBody>
      </p:sp>
      <p:sp>
        <p:nvSpPr>
          <p:cNvPr id="136" name="Rectangle 135">
            <a:extLst>
              <a:ext uri="{FF2B5EF4-FFF2-40B4-BE49-F238E27FC236}">
                <a16:creationId xmlns:a16="http://schemas.microsoft.com/office/drawing/2014/main" id="{133A5178-A206-4D2B-9456-DA3D79116003}"/>
              </a:ext>
            </a:extLst>
          </p:cNvPr>
          <p:cNvSpPr/>
          <p:nvPr/>
        </p:nvSpPr>
        <p:spPr bwMode="auto">
          <a:xfrm>
            <a:off x="10473139" y="291070"/>
            <a:ext cx="1136249" cy="227970"/>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Azure</a:t>
            </a:r>
          </a:p>
        </p:txBody>
      </p:sp>
      <p:sp>
        <p:nvSpPr>
          <p:cNvPr id="137" name="Rectangle 136">
            <a:extLst>
              <a:ext uri="{FF2B5EF4-FFF2-40B4-BE49-F238E27FC236}">
                <a16:creationId xmlns:a16="http://schemas.microsoft.com/office/drawing/2014/main" id="{8EA204DD-8F84-41A9-B748-75D5B0518E1E}"/>
              </a:ext>
            </a:extLst>
          </p:cNvPr>
          <p:cNvSpPr/>
          <p:nvPr/>
        </p:nvSpPr>
        <p:spPr bwMode="auto">
          <a:xfrm>
            <a:off x="10473139" y="843689"/>
            <a:ext cx="1136249" cy="227969"/>
          </a:xfrm>
          <a:prstGeom prst="rect">
            <a:avLst/>
          </a:prstGeom>
          <a:solidFill>
            <a:schemeClr val="tx2">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gradFill>
                  <a:gsLst>
                    <a:gs pos="0">
                      <a:srgbClr val="FFFFFF"/>
                    </a:gs>
                    <a:gs pos="100000">
                      <a:srgbClr val="FFFFFF"/>
                    </a:gs>
                  </a:gsLst>
                  <a:lin ang="5400000" scaled="0"/>
                </a:gradFill>
                <a:ea typeface="Segoe UI" pitchFamily="34" charset="0"/>
                <a:cs typeface="Segoe UI" pitchFamily="34" charset="0"/>
              </a:rPr>
              <a:t>Applications</a:t>
            </a:r>
          </a:p>
        </p:txBody>
      </p:sp>
      <p:sp>
        <p:nvSpPr>
          <p:cNvPr id="55" name="Rectangle 54">
            <a:extLst>
              <a:ext uri="{FF2B5EF4-FFF2-40B4-BE49-F238E27FC236}">
                <a16:creationId xmlns:a16="http://schemas.microsoft.com/office/drawing/2014/main" id="{A47853CE-6EDC-44E7-A6E5-E52AFFB76D03}"/>
              </a:ext>
            </a:extLst>
          </p:cNvPr>
          <p:cNvSpPr/>
          <p:nvPr/>
        </p:nvSpPr>
        <p:spPr bwMode="auto">
          <a:xfrm>
            <a:off x="5280198" y="1706961"/>
            <a:ext cx="1776231" cy="366455"/>
          </a:xfrm>
          <a:prstGeom prst="rect">
            <a:avLst/>
          </a:prstGeom>
          <a:solidFill>
            <a:schemeClr val="tx2">
              <a:lumMod val="50000"/>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Create, manage</a:t>
            </a:r>
          </a:p>
        </p:txBody>
      </p:sp>
    </p:spTree>
    <p:extLst>
      <p:ext uri="{BB962C8B-B14F-4D97-AF65-F5344CB8AC3E}">
        <p14:creationId xmlns:p14="http://schemas.microsoft.com/office/powerpoint/2010/main" val="15387946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839F7F00-074A-45E5-9B8D-4C18B9D3ABB5}"/>
              </a:ext>
            </a:extLst>
          </p:cNvPr>
          <p:cNvSpPr/>
          <p:nvPr/>
        </p:nvSpPr>
        <p:spPr bwMode="auto">
          <a:xfrm>
            <a:off x="2002948" y="5494969"/>
            <a:ext cx="1519081" cy="97063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3CB32AFD-36C6-4B65-BF86-350D1D676F9E}"/>
              </a:ext>
            </a:extLst>
          </p:cNvPr>
          <p:cNvSpPr/>
          <p:nvPr/>
        </p:nvSpPr>
        <p:spPr bwMode="auto">
          <a:xfrm>
            <a:off x="2002948" y="5494969"/>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a:ea typeface="Segoe UI" pitchFamily="34" charset="0"/>
                <a:cs typeface="Segoe UI" pitchFamily="34" charset="0"/>
              </a:rPr>
              <a:t>Tools</a:t>
            </a:r>
          </a:p>
        </p:txBody>
      </p:sp>
      <p:sp>
        <p:nvSpPr>
          <p:cNvPr id="60" name="Rectangle 59">
            <a:extLst>
              <a:ext uri="{FF2B5EF4-FFF2-40B4-BE49-F238E27FC236}">
                <a16:creationId xmlns:a16="http://schemas.microsoft.com/office/drawing/2014/main" id="{184956DC-55DD-45F7-BC9D-3AA0ED2D88FF}"/>
              </a:ext>
            </a:extLst>
          </p:cNvPr>
          <p:cNvSpPr/>
          <p:nvPr/>
        </p:nvSpPr>
        <p:spPr bwMode="auto">
          <a:xfrm>
            <a:off x="2002948" y="4205991"/>
            <a:ext cx="1519081" cy="112618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21D8690F-7F19-4C83-9962-6B50FF080F6A}"/>
              </a:ext>
            </a:extLst>
          </p:cNvPr>
          <p:cNvSpPr/>
          <p:nvPr/>
        </p:nvSpPr>
        <p:spPr bwMode="auto">
          <a:xfrm>
            <a:off x="2002948" y="4205991"/>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a:ea typeface="Segoe UI" pitchFamily="34" charset="0"/>
                <a:cs typeface="Segoe UI" pitchFamily="34" charset="0"/>
              </a:rPr>
              <a:t>Connection &amp; plugins</a:t>
            </a:r>
          </a:p>
        </p:txBody>
      </p:sp>
      <p:sp>
        <p:nvSpPr>
          <p:cNvPr id="58" name="Rectangle 57">
            <a:extLst>
              <a:ext uri="{FF2B5EF4-FFF2-40B4-BE49-F238E27FC236}">
                <a16:creationId xmlns:a16="http://schemas.microsoft.com/office/drawing/2014/main" id="{55A10219-FA1D-410C-BFEA-19B255CB3E84}"/>
              </a:ext>
            </a:extLst>
          </p:cNvPr>
          <p:cNvSpPr/>
          <p:nvPr/>
        </p:nvSpPr>
        <p:spPr bwMode="auto">
          <a:xfrm>
            <a:off x="2002948" y="2676936"/>
            <a:ext cx="1519081" cy="138012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A2B48BCA-052C-42A5-9E0E-65A95E28261D}"/>
              </a:ext>
            </a:extLst>
          </p:cNvPr>
          <p:cNvSpPr/>
          <p:nvPr/>
        </p:nvSpPr>
        <p:spPr bwMode="auto">
          <a:xfrm>
            <a:off x="2002948" y="2676936"/>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a:ea typeface="Segoe UI" pitchFamily="34" charset="0"/>
                <a:cs typeface="Segoe UI" pitchFamily="34" charset="0"/>
              </a:rPr>
              <a:t>Managed pipelines</a:t>
            </a:r>
          </a:p>
        </p:txBody>
      </p:sp>
      <p:sp>
        <p:nvSpPr>
          <p:cNvPr id="17" name="Rectangle 16">
            <a:extLst>
              <a:ext uri="{FF2B5EF4-FFF2-40B4-BE49-F238E27FC236}">
                <a16:creationId xmlns:a16="http://schemas.microsoft.com/office/drawing/2014/main" id="{920B861C-F562-4D7E-BAFD-33C966189554}"/>
              </a:ext>
            </a:extLst>
          </p:cNvPr>
          <p:cNvSpPr/>
          <p:nvPr/>
        </p:nvSpPr>
        <p:spPr bwMode="auto">
          <a:xfrm>
            <a:off x="2002948" y="1160680"/>
            <a:ext cx="1519081" cy="138012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D8A0659C-8E5B-4D41-8172-CFC93ECF7FC1}"/>
              </a:ext>
            </a:extLst>
          </p:cNvPr>
          <p:cNvSpPr/>
          <p:nvPr/>
        </p:nvSpPr>
        <p:spPr bwMode="auto">
          <a:xfrm>
            <a:off x="2002948" y="1160680"/>
            <a:ext cx="1519081"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a:ea typeface="Segoe UI" pitchFamily="34" charset="0"/>
                <a:cs typeface="Segoe UI" pitchFamily="34" charset="0"/>
              </a:rPr>
              <a:t>SDKs</a:t>
            </a:r>
          </a:p>
        </p:txBody>
      </p:sp>
      <p:sp>
        <p:nvSpPr>
          <p:cNvPr id="10" name="Title 9">
            <a:extLst>
              <a:ext uri="{FF2B5EF4-FFF2-40B4-BE49-F238E27FC236}">
                <a16:creationId xmlns:a16="http://schemas.microsoft.com/office/drawing/2014/main" id="{CD78F207-D604-4936-8124-622D7B36A422}"/>
              </a:ext>
            </a:extLst>
          </p:cNvPr>
          <p:cNvSpPr>
            <a:spLocks noGrp="1"/>
          </p:cNvSpPr>
          <p:nvPr>
            <p:ph type="title"/>
          </p:nvPr>
        </p:nvSpPr>
        <p:spPr>
          <a:xfrm>
            <a:off x="588263" y="457200"/>
            <a:ext cx="11018520" cy="553998"/>
          </a:xfrm>
        </p:spPr>
        <p:txBody>
          <a:bodyPr>
            <a:normAutofit/>
          </a:bodyPr>
          <a:lstStyle/>
          <a:p>
            <a:r>
              <a:rPr lang="en-US"/>
              <a:t>Data Management and Ingestion</a:t>
            </a:r>
            <a:endParaRPr lang="en-US">
              <a:solidFill>
                <a:schemeClr val="accent2"/>
              </a:solidFill>
            </a:endParaRPr>
          </a:p>
        </p:txBody>
      </p:sp>
      <p:sp>
        <p:nvSpPr>
          <p:cNvPr id="303" name="Rectangle 302">
            <a:extLst>
              <a:ext uri="{FF2B5EF4-FFF2-40B4-BE49-F238E27FC236}">
                <a16:creationId xmlns:a16="http://schemas.microsoft.com/office/drawing/2014/main" id="{612274E1-2078-4B08-8194-B42CE98A81B7}"/>
              </a:ext>
            </a:extLst>
          </p:cNvPr>
          <p:cNvSpPr/>
          <p:nvPr/>
        </p:nvSpPr>
        <p:spPr bwMode="auto">
          <a:xfrm>
            <a:off x="4869440" y="2323403"/>
            <a:ext cx="6831793" cy="3146692"/>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sp>
        <p:nvSpPr>
          <p:cNvPr id="304" name="Rectangle 303">
            <a:extLst>
              <a:ext uri="{FF2B5EF4-FFF2-40B4-BE49-F238E27FC236}">
                <a16:creationId xmlns:a16="http://schemas.microsoft.com/office/drawing/2014/main" id="{2C9A6274-300F-408E-9EF5-C9EAA9DE59FE}"/>
              </a:ext>
            </a:extLst>
          </p:cNvPr>
          <p:cNvSpPr/>
          <p:nvPr/>
        </p:nvSpPr>
        <p:spPr>
          <a:xfrm>
            <a:off x="5790502" y="2574099"/>
            <a:ext cx="191911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600" b="0" i="0" u="none" strike="noStrike" kern="0" cap="none" spc="0" normalizeH="0" baseline="0" noProof="0">
                <a:ln>
                  <a:noFill/>
                </a:ln>
                <a:solidFill>
                  <a:srgbClr val="50E6FF"/>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Explorer pool</a:t>
            </a:r>
          </a:p>
        </p:txBody>
      </p:sp>
      <p:sp>
        <p:nvSpPr>
          <p:cNvPr id="142" name="Rectangle 141">
            <a:extLst>
              <a:ext uri="{FF2B5EF4-FFF2-40B4-BE49-F238E27FC236}">
                <a16:creationId xmlns:a16="http://schemas.microsoft.com/office/drawing/2014/main" id="{DDFB41EF-DB8C-4109-92F5-1A4CB6B9015A}"/>
              </a:ext>
            </a:extLst>
          </p:cNvPr>
          <p:cNvSpPr/>
          <p:nvPr/>
        </p:nvSpPr>
        <p:spPr bwMode="auto">
          <a:xfrm>
            <a:off x="5113109" y="3343077"/>
            <a:ext cx="4546940" cy="1806413"/>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Rectangle 142">
            <a:extLst>
              <a:ext uri="{FF2B5EF4-FFF2-40B4-BE49-F238E27FC236}">
                <a16:creationId xmlns:a16="http://schemas.microsoft.com/office/drawing/2014/main" id="{42F09937-D107-4C3B-AD77-B525949C5CE5}"/>
              </a:ext>
            </a:extLst>
          </p:cNvPr>
          <p:cNvSpPr/>
          <p:nvPr/>
        </p:nvSpPr>
        <p:spPr bwMode="auto">
          <a:xfrm>
            <a:off x="8252468" y="3473329"/>
            <a:ext cx="1229664" cy="41937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Batching</a:t>
            </a:r>
          </a:p>
        </p:txBody>
      </p:sp>
      <p:sp>
        <p:nvSpPr>
          <p:cNvPr id="144" name="Rectangle 143">
            <a:extLst>
              <a:ext uri="{FF2B5EF4-FFF2-40B4-BE49-F238E27FC236}">
                <a16:creationId xmlns:a16="http://schemas.microsoft.com/office/drawing/2014/main" id="{97A01BF6-F80B-4203-81FE-7F7A9703CE5E}"/>
              </a:ext>
            </a:extLst>
          </p:cNvPr>
          <p:cNvSpPr/>
          <p:nvPr/>
        </p:nvSpPr>
        <p:spPr bwMode="auto">
          <a:xfrm>
            <a:off x="8249028" y="3977748"/>
            <a:ext cx="1229664" cy="41937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Ingestion</a:t>
            </a:r>
          </a:p>
        </p:txBody>
      </p:sp>
      <p:sp>
        <p:nvSpPr>
          <p:cNvPr id="145" name="Rectangle 144">
            <a:extLst>
              <a:ext uri="{FF2B5EF4-FFF2-40B4-BE49-F238E27FC236}">
                <a16:creationId xmlns:a16="http://schemas.microsoft.com/office/drawing/2014/main" id="{E9C77C08-638E-4C34-A755-22F8F284E2E3}"/>
              </a:ext>
            </a:extLst>
          </p:cNvPr>
          <p:cNvSpPr/>
          <p:nvPr/>
        </p:nvSpPr>
        <p:spPr bwMode="auto">
          <a:xfrm>
            <a:off x="8245588" y="4482167"/>
            <a:ext cx="1229664" cy="41937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46" name="Rectangle 145">
            <a:extLst>
              <a:ext uri="{FF2B5EF4-FFF2-40B4-BE49-F238E27FC236}">
                <a16:creationId xmlns:a16="http://schemas.microsoft.com/office/drawing/2014/main" id="{C887F481-A2BC-48FE-B6E6-FE1A12CE8D47}"/>
              </a:ext>
            </a:extLst>
          </p:cNvPr>
          <p:cNvSpPr/>
          <p:nvPr/>
        </p:nvSpPr>
        <p:spPr bwMode="auto">
          <a:xfrm>
            <a:off x="5944975" y="4062001"/>
            <a:ext cx="2009074" cy="8543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a:t>
            </a:r>
            <a:b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147" name="Rectangle 146">
            <a:extLst>
              <a:ext uri="{FF2B5EF4-FFF2-40B4-BE49-F238E27FC236}">
                <a16:creationId xmlns:a16="http://schemas.microsoft.com/office/drawing/2014/main" id="{168D7DF1-9FDD-4FE4-BB4A-2FF62958304F}"/>
              </a:ext>
            </a:extLst>
          </p:cNvPr>
          <p:cNvSpPr/>
          <p:nvPr/>
        </p:nvSpPr>
        <p:spPr bwMode="auto">
          <a:xfrm>
            <a:off x="5307444" y="3473329"/>
            <a:ext cx="1229664" cy="41937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Connections</a:t>
            </a:r>
          </a:p>
        </p:txBody>
      </p:sp>
      <p:sp>
        <p:nvSpPr>
          <p:cNvPr id="148" name="Rectangle 147">
            <a:extLst>
              <a:ext uri="{FF2B5EF4-FFF2-40B4-BE49-F238E27FC236}">
                <a16:creationId xmlns:a16="http://schemas.microsoft.com/office/drawing/2014/main" id="{04A9A880-DC4B-4A1F-A209-7DE2C6BE79AB}"/>
              </a:ext>
            </a:extLst>
          </p:cNvPr>
          <p:cNvSpPr/>
          <p:nvPr/>
        </p:nvSpPr>
        <p:spPr bwMode="auto">
          <a:xfrm>
            <a:off x="10309896" y="3343077"/>
            <a:ext cx="1229664" cy="1806410"/>
          </a:xfrm>
          <a:prstGeom prst="rect">
            <a:avLst/>
          </a:prstGeom>
          <a:solidFill>
            <a:schemeClr val="tx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Synapse </a:t>
            </a:r>
            <a:r>
              <a:rPr lang="en-US" sz="1200">
                <a:gradFill>
                  <a:gsLst>
                    <a:gs pos="0">
                      <a:srgbClr val="FFFFFF"/>
                    </a:gs>
                    <a:gs pos="100000">
                      <a:srgbClr val="FFFFFF"/>
                    </a:gs>
                  </a:gsLst>
                  <a:lin ang="5400000" scaled="0"/>
                </a:gradFill>
                <a:latin typeface="Segoe UI"/>
                <a:ea typeface="Segoe UI" pitchFamily="34" charset="0"/>
                <a:cs typeface="Segoe UI"/>
              </a:rPr>
              <a:t>Data Explorer </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rPr>
              <a:t>Engine</a:t>
            </a:r>
            <a:endParaRPr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a:endParaRPr>
          </a:p>
        </p:txBody>
      </p:sp>
      <p:cxnSp>
        <p:nvCxnSpPr>
          <p:cNvPr id="285" name="Straight Arrow Connector 284">
            <a:extLst>
              <a:ext uri="{FF2B5EF4-FFF2-40B4-BE49-F238E27FC236}">
                <a16:creationId xmlns:a16="http://schemas.microsoft.com/office/drawing/2014/main" id="{4F0022C1-E4D9-467D-BF06-59A3555C5770}"/>
              </a:ext>
            </a:extLst>
          </p:cNvPr>
          <p:cNvCxnSpPr>
            <a:cxnSpLocks/>
            <a:endCxn id="143" idx="1"/>
          </p:cNvCxnSpPr>
          <p:nvPr/>
        </p:nvCxnSpPr>
        <p:spPr>
          <a:xfrm>
            <a:off x="6553648" y="3676235"/>
            <a:ext cx="1698820" cy="6781"/>
          </a:xfrm>
          <a:prstGeom prst="straightConnector1">
            <a:avLst/>
          </a:prstGeom>
          <a:ln w="25400">
            <a:solidFill>
              <a:schemeClr val="accent2"/>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0325A154-C7B5-4AC4-8E39-D3ED9C38F17C}"/>
              </a:ext>
            </a:extLst>
          </p:cNvPr>
          <p:cNvCxnSpPr>
            <a:cxnSpLocks/>
          </p:cNvCxnSpPr>
          <p:nvPr/>
        </p:nvCxnSpPr>
        <p:spPr>
          <a:xfrm>
            <a:off x="9482132" y="4170022"/>
            <a:ext cx="811458" cy="0"/>
          </a:xfrm>
          <a:prstGeom prst="straightConnector1">
            <a:avLst/>
          </a:prstGeom>
          <a:ln w="25400">
            <a:solidFill>
              <a:schemeClr val="accent2"/>
            </a:solidFill>
            <a:prstDash val="solid"/>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01" name="Connector: Elbow 300">
            <a:extLst>
              <a:ext uri="{FF2B5EF4-FFF2-40B4-BE49-F238E27FC236}">
                <a16:creationId xmlns:a16="http://schemas.microsoft.com/office/drawing/2014/main" id="{2BB4E4D8-BF2C-43D1-A7BC-8EBE10275A0A}"/>
              </a:ext>
            </a:extLst>
          </p:cNvPr>
          <p:cNvCxnSpPr>
            <a:cxnSpLocks/>
            <a:stCxn id="145" idx="3"/>
          </p:cNvCxnSpPr>
          <p:nvPr/>
        </p:nvCxnSpPr>
        <p:spPr>
          <a:xfrm flipV="1">
            <a:off x="9475252" y="4315511"/>
            <a:ext cx="818338" cy="376343"/>
          </a:xfrm>
          <a:prstGeom prst="bentConnector3">
            <a:avLst>
              <a:gd name="adj1" fmla="val 50000"/>
            </a:avLst>
          </a:prstGeom>
          <a:ln w="25400">
            <a:solidFill>
              <a:schemeClr val="accent2"/>
            </a:solidFill>
            <a:prstDash val="solid"/>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3BC83B1-65FA-4D4D-8920-6FE1E1E19472}"/>
              </a:ext>
            </a:extLst>
          </p:cNvPr>
          <p:cNvSpPr/>
          <p:nvPr/>
        </p:nvSpPr>
        <p:spPr bwMode="auto">
          <a:xfrm>
            <a:off x="3553653" y="1556374"/>
            <a:ext cx="499503" cy="4617774"/>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DC7CDF82-5401-4457-984B-87AE98EB6815}"/>
              </a:ext>
            </a:extLst>
          </p:cNvPr>
          <p:cNvGrpSpPr/>
          <p:nvPr/>
        </p:nvGrpSpPr>
        <p:grpSpPr>
          <a:xfrm>
            <a:off x="3838912" y="3457398"/>
            <a:ext cx="406369" cy="412204"/>
            <a:chOff x="2288705" y="2294711"/>
            <a:chExt cx="596170" cy="604730"/>
          </a:xfrm>
        </p:grpSpPr>
        <p:sp>
          <p:nvSpPr>
            <p:cNvPr id="35" name="Oval 34">
              <a:extLst>
                <a:ext uri="{FF2B5EF4-FFF2-40B4-BE49-F238E27FC236}">
                  <a16:creationId xmlns:a16="http://schemas.microsoft.com/office/drawing/2014/main" id="{8FB57D03-3361-4CA6-9A33-CB79CCAC519F}"/>
                </a:ext>
              </a:extLst>
            </p:cNvPr>
            <p:cNvSpPr/>
            <p:nvPr/>
          </p:nvSpPr>
          <p:spPr bwMode="auto">
            <a:xfrm>
              <a:off x="2288705" y="2299060"/>
              <a:ext cx="596170" cy="59617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36" name="arrow_25">
              <a:extLst>
                <a:ext uri="{FF2B5EF4-FFF2-40B4-BE49-F238E27FC236}">
                  <a16:creationId xmlns:a16="http://schemas.microsoft.com/office/drawing/2014/main" id="{CF158114-DBE0-48A3-8579-F4E799069510}"/>
                </a:ext>
              </a:extLst>
            </p:cNvPr>
            <p:cNvSpPr>
              <a:spLocks noChangeAspect="1" noEditPoints="1"/>
            </p:cNvSpPr>
            <p:nvPr/>
          </p:nvSpPr>
          <p:spPr bwMode="auto">
            <a:xfrm>
              <a:off x="2359550" y="2681716"/>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arrow_25">
              <a:extLst>
                <a:ext uri="{FF2B5EF4-FFF2-40B4-BE49-F238E27FC236}">
                  <a16:creationId xmlns:a16="http://schemas.microsoft.com/office/drawing/2014/main" id="{2A5F6C04-9299-4C55-BD5F-BA98CEA48979}"/>
                </a:ext>
              </a:extLst>
            </p:cNvPr>
            <p:cNvSpPr>
              <a:spLocks noChangeAspect="1" noEditPoints="1"/>
            </p:cNvSpPr>
            <p:nvPr/>
          </p:nvSpPr>
          <p:spPr bwMode="auto">
            <a:xfrm flipV="1">
              <a:off x="2359550" y="2294711"/>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38" name="Straight Arrow Connector 37">
            <a:extLst>
              <a:ext uri="{FF2B5EF4-FFF2-40B4-BE49-F238E27FC236}">
                <a16:creationId xmlns:a16="http://schemas.microsoft.com/office/drawing/2014/main" id="{EC29D4C0-DD0D-46DB-9FCA-D0D6C050EC6C}"/>
              </a:ext>
            </a:extLst>
          </p:cNvPr>
          <p:cNvCxnSpPr>
            <a:cxnSpLocks/>
          </p:cNvCxnSpPr>
          <p:nvPr/>
        </p:nvCxnSpPr>
        <p:spPr>
          <a:xfrm>
            <a:off x="4245281" y="3663511"/>
            <a:ext cx="1045623" cy="0"/>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DB6B646-4EA5-4293-8D48-B64F7795C681}"/>
              </a:ext>
            </a:extLst>
          </p:cNvPr>
          <p:cNvSpPr/>
          <p:nvPr/>
        </p:nvSpPr>
        <p:spPr bwMode="auto">
          <a:xfrm>
            <a:off x="4578830" y="2013819"/>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FCA419A-4D0C-413B-A1B0-E92AA97E01D1}"/>
              </a:ext>
            </a:extLst>
          </p:cNvPr>
          <p:cNvPicPr>
            <a:picLocks noChangeAspect="1"/>
          </p:cNvPicPr>
          <p:nvPr/>
        </p:nvPicPr>
        <p:blipFill>
          <a:blip r:embed="rId3"/>
          <a:stretch>
            <a:fillRect/>
          </a:stretch>
        </p:blipFill>
        <p:spPr>
          <a:xfrm>
            <a:off x="4676851" y="2111840"/>
            <a:ext cx="303459" cy="303459"/>
          </a:xfrm>
          <a:prstGeom prst="rect">
            <a:avLst/>
          </a:prstGeom>
        </p:spPr>
      </p:pic>
      <p:sp>
        <p:nvSpPr>
          <p:cNvPr id="6" name="Rectangle 5">
            <a:extLst>
              <a:ext uri="{FF2B5EF4-FFF2-40B4-BE49-F238E27FC236}">
                <a16:creationId xmlns:a16="http://schemas.microsoft.com/office/drawing/2014/main" id="{74DD4345-EBC3-4B1B-BE2F-72C09F37A846}"/>
              </a:ext>
            </a:extLst>
          </p:cNvPr>
          <p:cNvSpPr/>
          <p:nvPr/>
        </p:nvSpPr>
        <p:spPr bwMode="auto">
          <a:xfrm>
            <a:off x="8692035" y="536127"/>
            <a:ext cx="2498728" cy="635684"/>
          </a:xfrm>
          <a:prstGeom prst="rect">
            <a:avLst/>
          </a:prstGeom>
          <a:gradFill>
            <a:gsLst>
              <a:gs pos="1000">
                <a:schemeClr val="accent1">
                  <a:lumMod val="50000"/>
                  <a:alpha val="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AB94B80A-455A-499C-A70C-3E6CD1A905E3}"/>
              </a:ext>
            </a:extLst>
          </p:cNvPr>
          <p:cNvSpPr/>
          <p:nvPr/>
        </p:nvSpPr>
        <p:spPr bwMode="auto">
          <a:xfrm>
            <a:off x="10876181" y="460334"/>
            <a:ext cx="787270" cy="787270"/>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pic>
        <p:nvPicPr>
          <p:cNvPr id="8" name="Picture 7">
            <a:extLst>
              <a:ext uri="{FF2B5EF4-FFF2-40B4-BE49-F238E27FC236}">
                <a16:creationId xmlns:a16="http://schemas.microsoft.com/office/drawing/2014/main" id="{851206E9-F3A3-470B-9685-639DE3FBA2D8}"/>
              </a:ext>
            </a:extLst>
          </p:cNvPr>
          <p:cNvPicPr>
            <a:picLocks noChangeAspect="1"/>
          </p:cNvPicPr>
          <p:nvPr/>
        </p:nvPicPr>
        <p:blipFill>
          <a:blip r:embed="rId3"/>
          <a:stretch>
            <a:fillRect/>
          </a:stretch>
        </p:blipFill>
        <p:spPr>
          <a:xfrm>
            <a:off x="11031010" y="631075"/>
            <a:ext cx="477611" cy="477611"/>
          </a:xfrm>
          <a:prstGeom prst="rect">
            <a:avLst/>
          </a:prstGeom>
        </p:spPr>
      </p:pic>
      <p:pic>
        <p:nvPicPr>
          <p:cNvPr id="2" name="Graphic 1">
            <a:extLst>
              <a:ext uri="{FF2B5EF4-FFF2-40B4-BE49-F238E27FC236}">
                <a16:creationId xmlns:a16="http://schemas.microsoft.com/office/drawing/2014/main" id="{A35DBE71-EC58-41E0-AD6F-DE7BE40380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96859" y="3024704"/>
            <a:ext cx="306544" cy="306544"/>
          </a:xfrm>
          <a:prstGeom prst="rect">
            <a:avLst/>
          </a:prstGeom>
        </p:spPr>
      </p:pic>
      <p:pic>
        <p:nvPicPr>
          <p:cNvPr id="4" name="Graphic 3">
            <a:extLst>
              <a:ext uri="{FF2B5EF4-FFF2-40B4-BE49-F238E27FC236}">
                <a16:creationId xmlns:a16="http://schemas.microsoft.com/office/drawing/2014/main" id="{D625232C-B188-4F8C-BD32-EAA8B77779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40841" y="3006361"/>
            <a:ext cx="332096" cy="332096"/>
          </a:xfrm>
          <a:prstGeom prst="rect">
            <a:avLst/>
          </a:prstGeom>
        </p:spPr>
      </p:pic>
      <p:pic>
        <p:nvPicPr>
          <p:cNvPr id="5" name="Graphic 4">
            <a:extLst>
              <a:ext uri="{FF2B5EF4-FFF2-40B4-BE49-F238E27FC236}">
                <a16:creationId xmlns:a16="http://schemas.microsoft.com/office/drawing/2014/main" id="{716A1160-7744-483C-9A9D-190E938A8A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82840" y="3530560"/>
            <a:ext cx="334582" cy="334582"/>
          </a:xfrm>
          <a:prstGeom prst="rect">
            <a:avLst/>
          </a:prstGeom>
        </p:spPr>
      </p:pic>
      <p:pic>
        <p:nvPicPr>
          <p:cNvPr id="9" name="Graphic 8">
            <a:extLst>
              <a:ext uri="{FF2B5EF4-FFF2-40B4-BE49-F238E27FC236}">
                <a16:creationId xmlns:a16="http://schemas.microsoft.com/office/drawing/2014/main" id="{10C311F1-31D1-41F6-A8E0-6D026E7117E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3205" y="3529578"/>
            <a:ext cx="332096" cy="332096"/>
          </a:xfrm>
          <a:prstGeom prst="rect">
            <a:avLst/>
          </a:prstGeom>
        </p:spPr>
      </p:pic>
      <p:pic>
        <p:nvPicPr>
          <p:cNvPr id="12" name="Picture 2" descr="Icon&#10;&#10;Description automatically generated">
            <a:extLst>
              <a:ext uri="{FF2B5EF4-FFF2-40B4-BE49-F238E27FC236}">
                <a16:creationId xmlns:a16="http://schemas.microsoft.com/office/drawing/2014/main" id="{6B0E2499-4D7A-4E22-BE61-93F0832755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02516" y="1486281"/>
            <a:ext cx="334962" cy="334962"/>
          </a:xfrm>
          <a:prstGeom prst="ellipse">
            <a:avLst/>
          </a:prstGeom>
          <a:noFill/>
        </p:spPr>
      </p:pic>
      <p:pic>
        <p:nvPicPr>
          <p:cNvPr id="13" name="Picture 2" descr="Icon&#10;&#10;Description automatically generated">
            <a:extLst>
              <a:ext uri="{FF2B5EF4-FFF2-40B4-BE49-F238E27FC236}">
                <a16:creationId xmlns:a16="http://schemas.microsoft.com/office/drawing/2014/main" id="{ED4BEB92-A88D-4807-A2D5-A908001D95C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29104" y="1496631"/>
            <a:ext cx="307638" cy="307638"/>
          </a:xfrm>
          <a:prstGeom prst="rect">
            <a:avLst/>
          </a:prstGeom>
          <a:noFill/>
        </p:spPr>
      </p:pic>
      <p:pic>
        <p:nvPicPr>
          <p:cNvPr id="14" name="Picture 2" descr="Logo, icon&#10;&#10;Description automatically generated with medium confidence">
            <a:extLst>
              <a:ext uri="{FF2B5EF4-FFF2-40B4-BE49-F238E27FC236}">
                <a16:creationId xmlns:a16="http://schemas.microsoft.com/office/drawing/2014/main" id="{42E7B07C-9DE5-445A-A4EA-B9847B056C0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06708" y="1968742"/>
            <a:ext cx="526578" cy="197906"/>
          </a:xfrm>
          <a:prstGeom prst="rect">
            <a:avLst/>
          </a:prstGeom>
          <a:noFill/>
        </p:spPr>
      </p:pic>
      <p:pic>
        <p:nvPicPr>
          <p:cNvPr id="16" name="Picture 2" descr="Logo&#10;&#10;Description automatically generated with medium confidence">
            <a:extLst>
              <a:ext uri="{FF2B5EF4-FFF2-40B4-BE49-F238E27FC236}">
                <a16:creationId xmlns:a16="http://schemas.microsoft.com/office/drawing/2014/main" id="{5EB3B520-4F14-4F51-9DBC-32BBE0FE7BD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26584" y="1860638"/>
            <a:ext cx="314586" cy="575365"/>
          </a:xfrm>
          <a:prstGeom prst="rect">
            <a:avLst/>
          </a:prstGeom>
          <a:noFill/>
        </p:spPr>
      </p:pic>
      <p:pic>
        <p:nvPicPr>
          <p:cNvPr id="19" name="Picture 2" descr="Logo&#10;&#10;Description automatically generated">
            <a:extLst>
              <a:ext uri="{FF2B5EF4-FFF2-40B4-BE49-F238E27FC236}">
                <a16:creationId xmlns:a16="http://schemas.microsoft.com/office/drawing/2014/main" id="{FCA72D1F-AB6C-44E4-A277-738D9F291A7E}"/>
              </a:ext>
            </a:extLst>
          </p:cNvPr>
          <p:cNvPicPr>
            <a:picLocks noChangeAspect="1" noChangeArrowheads="1"/>
          </p:cNvPicPr>
          <p:nvPr/>
        </p:nvPicPr>
        <p:blipFill>
          <a:blip r:embed="rId16">
            <a:lum bright="70000" contrast="-70000"/>
            <a:extLst>
              <a:ext uri="{28A0092B-C50C-407E-A947-70E740481C1C}">
                <a14:useLocalDpi xmlns:a14="http://schemas.microsoft.com/office/drawing/2010/main" val="0"/>
              </a:ext>
            </a:extLst>
          </a:blip>
          <a:srcRect/>
          <a:stretch>
            <a:fillRect/>
          </a:stretch>
        </p:blipFill>
        <p:spPr bwMode="auto">
          <a:xfrm>
            <a:off x="2128647" y="4589869"/>
            <a:ext cx="569967" cy="284984"/>
          </a:xfrm>
          <a:prstGeom prst="rect">
            <a:avLst/>
          </a:prstGeom>
          <a:noFill/>
        </p:spPr>
      </p:pic>
      <p:pic>
        <p:nvPicPr>
          <p:cNvPr id="22" name="Picture 2" descr="Shape&#10;&#10;Description automatically generated with medium confidence">
            <a:extLst>
              <a:ext uri="{FF2B5EF4-FFF2-40B4-BE49-F238E27FC236}">
                <a16:creationId xmlns:a16="http://schemas.microsoft.com/office/drawing/2014/main" id="{99BB619E-83D2-4A66-A5E8-0D15D2251DC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27979" y="4955840"/>
            <a:ext cx="299848" cy="241509"/>
          </a:xfrm>
          <a:prstGeom prst="rect">
            <a:avLst/>
          </a:prstGeom>
          <a:noFill/>
        </p:spPr>
      </p:pic>
      <p:grpSp>
        <p:nvGrpSpPr>
          <p:cNvPr id="24" name="Group 23">
            <a:extLst>
              <a:ext uri="{FF2B5EF4-FFF2-40B4-BE49-F238E27FC236}">
                <a16:creationId xmlns:a16="http://schemas.microsoft.com/office/drawing/2014/main" id="{387B026A-DC92-42FF-87AF-D8040AD824B9}"/>
              </a:ext>
            </a:extLst>
          </p:cNvPr>
          <p:cNvGrpSpPr/>
          <p:nvPr/>
        </p:nvGrpSpPr>
        <p:grpSpPr>
          <a:xfrm>
            <a:off x="2104007" y="4938071"/>
            <a:ext cx="832493" cy="284984"/>
            <a:chOff x="2943561" y="4592034"/>
            <a:chExt cx="705494" cy="241509"/>
          </a:xfrm>
        </p:grpSpPr>
        <p:pic>
          <p:nvPicPr>
            <p:cNvPr id="21" name="Picture 20" descr="Logo&#10;&#10;Description automatically generated">
              <a:extLst>
                <a:ext uri="{FF2B5EF4-FFF2-40B4-BE49-F238E27FC236}">
                  <a16:creationId xmlns:a16="http://schemas.microsoft.com/office/drawing/2014/main" id="{420CAA50-9D0C-462F-BC81-09070A21A689}"/>
                </a:ext>
              </a:extLst>
            </p:cNvPr>
            <p:cNvPicPr>
              <a:picLocks noChangeAspect="1"/>
            </p:cNvPicPr>
            <p:nvPr/>
          </p:nvPicPr>
          <p:blipFill rotWithShape="1">
            <a:blip r:embed="rId18">
              <a:extLst>
                <a:ext uri="{28A0092B-C50C-407E-A947-70E740481C1C}">
                  <a14:useLocalDpi xmlns:a14="http://schemas.microsoft.com/office/drawing/2010/main" val="0"/>
                </a:ext>
              </a:extLst>
            </a:blip>
            <a:srcRect t="1" r="74388" b="-22116"/>
            <a:stretch/>
          </p:blipFill>
          <p:spPr>
            <a:xfrm>
              <a:off x="2943561" y="4592034"/>
              <a:ext cx="183617" cy="241509"/>
            </a:xfrm>
            <a:prstGeom prst="rect">
              <a:avLst/>
            </a:prstGeom>
          </p:spPr>
        </p:pic>
        <p:pic>
          <p:nvPicPr>
            <p:cNvPr id="73" name="Picture 72" descr="Logo&#10;&#10;Description automatically generated">
              <a:extLst>
                <a:ext uri="{FF2B5EF4-FFF2-40B4-BE49-F238E27FC236}">
                  <a16:creationId xmlns:a16="http://schemas.microsoft.com/office/drawing/2014/main" id="{F3DBF607-4683-4B4E-A9BF-DFA6ECC11664}"/>
                </a:ext>
              </a:extLst>
            </p:cNvPr>
            <p:cNvPicPr>
              <a:picLocks noChangeAspect="1"/>
            </p:cNvPicPr>
            <p:nvPr/>
          </p:nvPicPr>
          <p:blipFill rotWithShape="1">
            <a:blip r:embed="rId18">
              <a:lum bright="70000" contrast="-70000"/>
              <a:extLst>
                <a:ext uri="{28A0092B-C50C-407E-A947-70E740481C1C}">
                  <a14:useLocalDpi xmlns:a14="http://schemas.microsoft.com/office/drawing/2010/main" val="0"/>
                </a:ext>
              </a:extLst>
            </a:blip>
            <a:srcRect l="27039" t="2" b="-1"/>
            <a:stretch/>
          </p:blipFill>
          <p:spPr>
            <a:xfrm>
              <a:off x="3125985" y="4627880"/>
              <a:ext cx="523070" cy="197770"/>
            </a:xfrm>
            <a:prstGeom prst="rect">
              <a:avLst/>
            </a:prstGeom>
          </p:spPr>
        </p:pic>
      </p:grpSp>
      <p:pic>
        <p:nvPicPr>
          <p:cNvPr id="1026" name="Picture 2" descr="Icon&#10;&#10;Description automatically generated">
            <a:extLst>
              <a:ext uri="{FF2B5EF4-FFF2-40B4-BE49-F238E27FC236}">
                <a16:creationId xmlns:a16="http://schemas.microsoft.com/office/drawing/2014/main" id="{76566ED8-AEA0-407A-AF78-97C9A2C1410D}"/>
              </a:ext>
            </a:extLst>
          </p:cNvPr>
          <p:cNvPicPr>
            <a:picLocks noChangeAspect="1" noChangeArrowheads="1"/>
          </p:cNvPicPr>
          <p:nvPr/>
        </p:nvPicPr>
        <p:blipFill rotWithShape="1">
          <a:blip r:embed="rId19">
            <a:clrChange>
              <a:clrFrom>
                <a:srgbClr val="333333"/>
              </a:clrFrom>
              <a:clrTo>
                <a:srgbClr val="333333">
                  <a:alpha val="0"/>
                </a:srgbClr>
              </a:clrTo>
            </a:clrChange>
            <a:extLst>
              <a:ext uri="{28A0092B-C50C-407E-A947-70E740481C1C}">
                <a14:useLocalDpi xmlns:a14="http://schemas.microsoft.com/office/drawing/2010/main" val="0"/>
              </a:ext>
            </a:extLst>
          </a:blip>
          <a:srcRect l="9033" t="21282" b="18111"/>
          <a:stretch/>
        </p:blipFill>
        <p:spPr bwMode="auto">
          <a:xfrm>
            <a:off x="2090916" y="2206901"/>
            <a:ext cx="758163" cy="270724"/>
          </a:xfrm>
          <a:prstGeom prst="rect">
            <a:avLst/>
          </a:prstGeom>
          <a:noFill/>
        </p:spPr>
      </p:pic>
      <p:pic>
        <p:nvPicPr>
          <p:cNvPr id="2050" name="Picture 2" descr="Logo, company name&#10;&#10;Description automatically generated">
            <a:extLst>
              <a:ext uri="{FF2B5EF4-FFF2-40B4-BE49-F238E27FC236}">
                <a16:creationId xmlns:a16="http://schemas.microsoft.com/office/drawing/2014/main" id="{F3A73C4E-C3B8-4346-B4B0-335D99F7EB5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30784" y="4541352"/>
            <a:ext cx="530744" cy="276222"/>
          </a:xfrm>
          <a:prstGeom prst="rect">
            <a:avLst/>
          </a:prstGeom>
          <a:noFill/>
        </p:spPr>
      </p:pic>
      <p:pic>
        <p:nvPicPr>
          <p:cNvPr id="3" name="Graphic 2">
            <a:extLst>
              <a:ext uri="{FF2B5EF4-FFF2-40B4-BE49-F238E27FC236}">
                <a16:creationId xmlns:a16="http://schemas.microsoft.com/office/drawing/2014/main" id="{DA8105E4-CF2F-4EA7-B943-E1619BCB1A5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231828" y="5708986"/>
            <a:ext cx="417456" cy="417456"/>
          </a:xfrm>
          <a:prstGeom prst="rect">
            <a:avLst/>
          </a:prstGeom>
        </p:spPr>
      </p:pic>
      <p:sp>
        <p:nvSpPr>
          <p:cNvPr id="55" name="Rectangle 54">
            <a:extLst>
              <a:ext uri="{FF2B5EF4-FFF2-40B4-BE49-F238E27FC236}">
                <a16:creationId xmlns:a16="http://schemas.microsoft.com/office/drawing/2014/main" id="{11E2F04E-3BAF-4EB4-A365-EFE0292E18C3}"/>
              </a:ext>
            </a:extLst>
          </p:cNvPr>
          <p:cNvSpPr/>
          <p:nvPr/>
        </p:nvSpPr>
        <p:spPr bwMode="auto">
          <a:xfrm>
            <a:off x="2719945" y="5824698"/>
            <a:ext cx="584471" cy="287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One Click</a:t>
            </a:r>
            <a:br>
              <a:rPr kumimoji="0" lang="en-US" sz="1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br>
            <a:r>
              <a:rPr kumimoji="0" lang="en-US" sz="1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Ingestion</a:t>
            </a:r>
          </a:p>
        </p:txBody>
      </p:sp>
      <p:sp>
        <p:nvSpPr>
          <p:cNvPr id="56" name="Rectangle 55">
            <a:extLst>
              <a:ext uri="{FF2B5EF4-FFF2-40B4-BE49-F238E27FC236}">
                <a16:creationId xmlns:a16="http://schemas.microsoft.com/office/drawing/2014/main" id="{596BD5B0-B4D1-4E97-8792-AD1B4FEFDBDE}"/>
              </a:ext>
            </a:extLst>
          </p:cNvPr>
          <p:cNvSpPr/>
          <p:nvPr/>
        </p:nvSpPr>
        <p:spPr bwMode="auto">
          <a:xfrm>
            <a:off x="2028067" y="6142496"/>
            <a:ext cx="1519081" cy="193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rPr>
              <a:t>LightIngest</a:t>
            </a:r>
            <a:endParaRPr kumimoji="0" lang="en-US" sz="1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140830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7B1CC6-E0E7-4F2C-9C34-0B19213EF7DC}"/>
              </a:ext>
            </a:extLst>
          </p:cNvPr>
          <p:cNvSpPr>
            <a:spLocks noGrp="1"/>
          </p:cNvSpPr>
          <p:nvPr>
            <p:ph type="title"/>
          </p:nvPr>
        </p:nvSpPr>
        <p:spPr>
          <a:xfrm>
            <a:off x="588263" y="457200"/>
            <a:ext cx="11018520" cy="923330"/>
          </a:xfrm>
        </p:spPr>
        <p:txBody>
          <a:bodyPr/>
          <a:lstStyle/>
          <a:p>
            <a:r>
              <a:rPr lang="en-US">
                <a:cs typeface="Segoe UI"/>
              </a:rPr>
              <a:t>ADX Web UI One-Click (wizard)</a:t>
            </a:r>
            <a:br>
              <a:rPr lang="en-US"/>
            </a:br>
            <a:endParaRPr lang="en-US" sz="2400">
              <a:solidFill>
                <a:schemeClr val="accent2"/>
              </a:solidFill>
            </a:endParaRPr>
          </a:p>
        </p:txBody>
      </p:sp>
      <p:sp>
        <p:nvSpPr>
          <p:cNvPr id="7" name="Content Placeholder 6">
            <a:extLst>
              <a:ext uri="{FF2B5EF4-FFF2-40B4-BE49-F238E27FC236}">
                <a16:creationId xmlns:a16="http://schemas.microsoft.com/office/drawing/2014/main" id="{8ECD86A4-C7AF-8A4A-9C79-F7F95E5025BB}"/>
              </a:ext>
            </a:extLst>
          </p:cNvPr>
          <p:cNvSpPr>
            <a:spLocks noGrp="1"/>
          </p:cNvSpPr>
          <p:nvPr>
            <p:ph sz="quarter" idx="4294967295"/>
          </p:nvPr>
        </p:nvSpPr>
        <p:spPr>
          <a:xfrm>
            <a:off x="596902" y="2034170"/>
            <a:ext cx="4913249" cy="3172150"/>
          </a:xfrm>
        </p:spPr>
        <p:txBody>
          <a:bodyPr vert="horz" lIns="0" tIns="45720" rIns="91440" bIns="45720" rtlCol="0" anchor="t">
            <a:noAutofit/>
          </a:bodyPr>
          <a:lstStyle/>
          <a:p>
            <a:pPr marL="349250" indent="-349250">
              <a:buFont typeface="+mj-lt"/>
              <a:buAutoNum type="arabicPeriod"/>
            </a:pPr>
            <a:r>
              <a:rPr lang="en-US" sz="1800">
                <a:cs typeface="Segoe UI"/>
              </a:rPr>
              <a:t>Get data from Azure Data Lake, Blob, Event Hub, or local file</a:t>
            </a:r>
          </a:p>
          <a:p>
            <a:pPr marL="349250" indent="-349250">
              <a:buFont typeface="+mj-lt"/>
              <a:buAutoNum type="arabicPeriod"/>
            </a:pPr>
            <a:r>
              <a:rPr lang="en-US" sz="1800">
                <a:cs typeface="Segoe UI"/>
              </a:rPr>
              <a:t>Infer the schema automatically from source </a:t>
            </a:r>
          </a:p>
          <a:p>
            <a:pPr marL="349250" indent="-349250">
              <a:buAutoNum type="arabicPeriod"/>
            </a:pPr>
            <a:r>
              <a:rPr lang="en-US" sz="1800">
                <a:cs typeface="Segoe UI"/>
              </a:rPr>
              <a:t>Create table and mapping </a:t>
            </a:r>
            <a:r>
              <a:rPr lang="en-US" sz="1800">
                <a:ea typeface="+mn-lt"/>
                <a:cs typeface="+mn-lt"/>
              </a:rPr>
              <a:t>automatically from source </a:t>
            </a:r>
            <a:endParaRPr lang="en-US" sz="1800"/>
          </a:p>
          <a:p>
            <a:pPr marL="349250" indent="-349250">
              <a:buAutoNum type="arabicPeriod"/>
            </a:pPr>
            <a:r>
              <a:rPr lang="en-US" sz="1800">
                <a:cs typeface="Segoe UI"/>
              </a:rPr>
              <a:t>Generate custom code to start ADX project with one of the supported SDKs</a:t>
            </a:r>
          </a:p>
          <a:p>
            <a:pPr marL="349250" indent="-349250">
              <a:buAutoNum type="arabicPeriod"/>
            </a:pPr>
            <a:r>
              <a:rPr lang="en-US" sz="1800">
                <a:cs typeface="Segoe UI"/>
              </a:rPr>
              <a:t>Manage data-policies (e.g. retention,  batching policies, streaming)</a:t>
            </a:r>
            <a:endParaRPr lang="en-US"/>
          </a:p>
          <a:p>
            <a:pPr marL="349250" indent="-349250">
              <a:buAutoNum type="arabicPeriod"/>
            </a:pPr>
            <a:r>
              <a:rPr lang="en-US" sz="1800">
                <a:ea typeface="+mn-lt"/>
                <a:cs typeface="+mn-lt"/>
              </a:rPr>
              <a:t>Get insight on your data management</a:t>
            </a:r>
            <a:endParaRPr lang="en-US" sz="1800">
              <a:cs typeface="Segoe UI"/>
            </a:endParaRPr>
          </a:p>
          <a:p>
            <a:pPr marL="349250" indent="-349250">
              <a:buAutoNum type="arabicPeriod"/>
            </a:pPr>
            <a:r>
              <a:rPr lang="en-US" sz="1800">
                <a:cs typeface="Segoe UI"/>
              </a:rPr>
              <a:t>Ingest one-time data or create connection for continuous data ingestion</a:t>
            </a:r>
            <a:endParaRPr lang="en-US"/>
          </a:p>
          <a:p>
            <a:pPr marL="685800" lvl="1" indent="-336550">
              <a:buFont typeface="Arial" panose="020B0604020202020204" pitchFamily="34" charset="0"/>
              <a:buChar char="•"/>
            </a:pPr>
            <a:r>
              <a:rPr lang="en-US" sz="1600">
                <a:cs typeface="Calibri" panose="020F0502020204030204"/>
              </a:rPr>
              <a:t>Continuous (EventHub/</a:t>
            </a:r>
            <a:r>
              <a:rPr lang="en-US" sz="1600" err="1">
                <a:cs typeface="Calibri" panose="020F0502020204030204"/>
              </a:rPr>
              <a:t>EventGrid</a:t>
            </a:r>
            <a:r>
              <a:rPr lang="en-US" sz="1600">
                <a:cs typeface="Calibri" panose="020F0502020204030204"/>
              </a:rPr>
              <a:t>), one time or backfill (</a:t>
            </a:r>
            <a:r>
              <a:rPr lang="en-US" sz="1600" err="1">
                <a:cs typeface="Calibri" panose="020F0502020204030204"/>
              </a:rPr>
              <a:t>LightIngest</a:t>
            </a:r>
            <a:r>
              <a:rPr lang="en-US" sz="1600">
                <a:cs typeface="Calibri" panose="020F0502020204030204"/>
              </a:rPr>
              <a:t>)</a:t>
            </a:r>
            <a:endParaRPr lang="en-US" sz="2400">
              <a:cs typeface="Segoe UI"/>
            </a:endParaRPr>
          </a:p>
        </p:txBody>
      </p:sp>
      <p:grpSp>
        <p:nvGrpSpPr>
          <p:cNvPr id="14" name="Group 13">
            <a:extLst>
              <a:ext uri="{FF2B5EF4-FFF2-40B4-BE49-F238E27FC236}">
                <a16:creationId xmlns:a16="http://schemas.microsoft.com/office/drawing/2014/main" id="{03F6DD86-C9C8-42B2-84F6-F716778F377E}"/>
              </a:ext>
            </a:extLst>
          </p:cNvPr>
          <p:cNvGrpSpPr/>
          <p:nvPr/>
        </p:nvGrpSpPr>
        <p:grpSpPr>
          <a:xfrm>
            <a:off x="6394600" y="4162541"/>
            <a:ext cx="477419" cy="484978"/>
            <a:chOff x="4981073" y="2117558"/>
            <a:chExt cx="837449" cy="850710"/>
          </a:xfrm>
        </p:grpSpPr>
        <p:grpSp>
          <p:nvGrpSpPr>
            <p:cNvPr id="15" name="Group 14">
              <a:extLst>
                <a:ext uri="{FF2B5EF4-FFF2-40B4-BE49-F238E27FC236}">
                  <a16:creationId xmlns:a16="http://schemas.microsoft.com/office/drawing/2014/main" id="{2F0E297F-26DA-44E7-98AE-52395D295CF5}"/>
                </a:ext>
              </a:extLst>
            </p:cNvPr>
            <p:cNvGrpSpPr/>
            <p:nvPr/>
          </p:nvGrpSpPr>
          <p:grpSpPr>
            <a:xfrm>
              <a:off x="4981073" y="2117558"/>
              <a:ext cx="837449" cy="850710"/>
              <a:chOff x="4981073" y="2117558"/>
              <a:chExt cx="837449" cy="850710"/>
            </a:xfrm>
          </p:grpSpPr>
          <p:grpSp>
            <p:nvGrpSpPr>
              <p:cNvPr id="25" name="Group 24">
                <a:extLst>
                  <a:ext uri="{FF2B5EF4-FFF2-40B4-BE49-F238E27FC236}">
                    <a16:creationId xmlns:a16="http://schemas.microsoft.com/office/drawing/2014/main" id="{74127F51-8DAE-42C1-B6B6-969ED738AA1F}"/>
                  </a:ext>
                </a:extLst>
              </p:cNvPr>
              <p:cNvGrpSpPr/>
              <p:nvPr/>
            </p:nvGrpSpPr>
            <p:grpSpPr>
              <a:xfrm>
                <a:off x="4981073" y="2117558"/>
                <a:ext cx="837449" cy="201168"/>
                <a:chOff x="4981073" y="2117558"/>
                <a:chExt cx="837449" cy="201168"/>
              </a:xfrm>
            </p:grpSpPr>
            <p:sp>
              <p:nvSpPr>
                <p:cNvPr id="30" name="Rectangle 29">
                  <a:extLst>
                    <a:ext uri="{FF2B5EF4-FFF2-40B4-BE49-F238E27FC236}">
                      <a16:creationId xmlns:a16="http://schemas.microsoft.com/office/drawing/2014/main" id="{527904D7-C5BC-41FA-8EEA-04D2F985A736}"/>
                    </a:ext>
                  </a:extLst>
                </p:cNvPr>
                <p:cNvSpPr/>
                <p:nvPr/>
              </p:nvSpPr>
              <p:spPr bwMode="auto">
                <a:xfrm>
                  <a:off x="4981074" y="2117558"/>
                  <a:ext cx="837448" cy="1097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742DC2E6-7E3A-47F2-AD1B-B3BCCDBEF09D}"/>
                    </a:ext>
                  </a:extLst>
                </p:cNvPr>
                <p:cNvSpPr/>
                <p:nvPr/>
              </p:nvSpPr>
              <p:spPr bwMode="auto">
                <a:xfrm rot="16200000">
                  <a:off x="4943775" y="2173144"/>
                  <a:ext cx="182880" cy="108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BE1CCD7A-6246-4282-BA06-DE17F58D505C}"/>
                    </a:ext>
                  </a:extLst>
                </p:cNvPr>
                <p:cNvSpPr/>
                <p:nvPr/>
              </p:nvSpPr>
              <p:spPr bwMode="auto">
                <a:xfrm rot="16200000">
                  <a:off x="5672940" y="2173144"/>
                  <a:ext cx="182880" cy="1082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034355F1-AB25-4E9B-A703-31277FA79544}"/>
                  </a:ext>
                </a:extLst>
              </p:cNvPr>
              <p:cNvGrpSpPr/>
              <p:nvPr/>
            </p:nvGrpSpPr>
            <p:grpSpPr>
              <a:xfrm rot="10800000">
                <a:off x="4981073" y="2767100"/>
                <a:ext cx="837449" cy="201168"/>
                <a:chOff x="4981073" y="2117558"/>
                <a:chExt cx="837449" cy="201168"/>
              </a:xfrm>
              <a:solidFill>
                <a:schemeClr val="tx1"/>
              </a:solidFill>
            </p:grpSpPr>
            <p:sp>
              <p:nvSpPr>
                <p:cNvPr id="27" name="Rectangle 26">
                  <a:extLst>
                    <a:ext uri="{FF2B5EF4-FFF2-40B4-BE49-F238E27FC236}">
                      <a16:creationId xmlns:a16="http://schemas.microsoft.com/office/drawing/2014/main" id="{96E7B0FA-E948-4532-BFE3-4D6DE34C511B}"/>
                    </a:ext>
                  </a:extLst>
                </p:cNvPr>
                <p:cNvSpPr/>
                <p:nvPr/>
              </p:nvSpPr>
              <p:spPr bwMode="auto">
                <a:xfrm>
                  <a:off x="4981074" y="2117558"/>
                  <a:ext cx="837448" cy="10972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1C0B6DE4-C34A-413C-A7C8-E1A52BD54DA8}"/>
                    </a:ext>
                  </a:extLst>
                </p:cNvPr>
                <p:cNvSpPr/>
                <p:nvPr/>
              </p:nvSpPr>
              <p:spPr bwMode="auto">
                <a:xfrm rot="16200000">
                  <a:off x="4943775" y="2173144"/>
                  <a:ext cx="182880" cy="1082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0EDC932B-0F28-47FF-8F19-0B68212FFD6C}"/>
                    </a:ext>
                  </a:extLst>
                </p:cNvPr>
                <p:cNvSpPr/>
                <p:nvPr/>
              </p:nvSpPr>
              <p:spPr bwMode="auto">
                <a:xfrm rot="16200000">
                  <a:off x="5672940" y="2173144"/>
                  <a:ext cx="182880" cy="1082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6" name="Group 15">
              <a:extLst>
                <a:ext uri="{FF2B5EF4-FFF2-40B4-BE49-F238E27FC236}">
                  <a16:creationId xmlns:a16="http://schemas.microsoft.com/office/drawing/2014/main" id="{C1135F44-6F27-42FC-8924-D2DE3FA88DC7}"/>
                </a:ext>
              </a:extLst>
            </p:cNvPr>
            <p:cNvGrpSpPr/>
            <p:nvPr/>
          </p:nvGrpSpPr>
          <p:grpSpPr>
            <a:xfrm>
              <a:off x="5155930" y="2310548"/>
              <a:ext cx="522240" cy="464731"/>
              <a:chOff x="5152845" y="2310548"/>
              <a:chExt cx="522240" cy="464731"/>
            </a:xfrm>
          </p:grpSpPr>
          <p:grpSp>
            <p:nvGrpSpPr>
              <p:cNvPr id="17" name="Group 16">
                <a:extLst>
                  <a:ext uri="{FF2B5EF4-FFF2-40B4-BE49-F238E27FC236}">
                    <a16:creationId xmlns:a16="http://schemas.microsoft.com/office/drawing/2014/main" id="{41CC9F23-B423-4812-A9E4-40775615260A}"/>
                  </a:ext>
                </a:extLst>
              </p:cNvPr>
              <p:cNvGrpSpPr/>
              <p:nvPr/>
            </p:nvGrpSpPr>
            <p:grpSpPr>
              <a:xfrm>
                <a:off x="5152845" y="2310548"/>
                <a:ext cx="125425" cy="464731"/>
                <a:chOff x="5152845" y="2318726"/>
                <a:chExt cx="125425" cy="464731"/>
              </a:xfrm>
            </p:grpSpPr>
            <p:sp>
              <p:nvSpPr>
                <p:cNvPr id="22" name="Rectangle 21">
                  <a:extLst>
                    <a:ext uri="{FF2B5EF4-FFF2-40B4-BE49-F238E27FC236}">
                      <a16:creationId xmlns:a16="http://schemas.microsoft.com/office/drawing/2014/main" id="{766E2810-F2B3-4DE8-9874-9DC1CB263B2E}"/>
                    </a:ext>
                  </a:extLst>
                </p:cNvPr>
                <p:cNvSpPr/>
                <p:nvPr/>
              </p:nvSpPr>
              <p:spPr bwMode="auto">
                <a:xfrm>
                  <a:off x="5152845" y="2318726"/>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837EAFBA-9181-434F-943D-62525D5E404D}"/>
                    </a:ext>
                  </a:extLst>
                </p:cNvPr>
                <p:cNvSpPr/>
                <p:nvPr/>
              </p:nvSpPr>
              <p:spPr bwMode="auto">
                <a:xfrm>
                  <a:off x="5152845" y="2488379"/>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6E11A7A5-C367-4DA6-953D-625A69C17A86}"/>
                    </a:ext>
                  </a:extLst>
                </p:cNvPr>
                <p:cNvSpPr/>
                <p:nvPr/>
              </p:nvSpPr>
              <p:spPr bwMode="auto">
                <a:xfrm>
                  <a:off x="5152845" y="2658032"/>
                  <a:ext cx="125425" cy="12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B5D500AE-1885-466C-A4BE-27E9A16F8D7A}"/>
                  </a:ext>
                </a:extLst>
              </p:cNvPr>
              <p:cNvGrpSpPr/>
              <p:nvPr/>
            </p:nvGrpSpPr>
            <p:grpSpPr>
              <a:xfrm>
                <a:off x="5354128" y="2395374"/>
                <a:ext cx="125425" cy="295078"/>
                <a:chOff x="5354128" y="2404990"/>
                <a:chExt cx="125425" cy="295078"/>
              </a:xfrm>
            </p:grpSpPr>
            <p:sp>
              <p:nvSpPr>
                <p:cNvPr id="20" name="Rectangle 19">
                  <a:extLst>
                    <a:ext uri="{FF2B5EF4-FFF2-40B4-BE49-F238E27FC236}">
                      <a16:creationId xmlns:a16="http://schemas.microsoft.com/office/drawing/2014/main" id="{30780906-95A3-4D84-BDEB-CEDF7461AAF4}"/>
                    </a:ext>
                  </a:extLst>
                </p:cNvPr>
                <p:cNvSpPr/>
                <p:nvPr/>
              </p:nvSpPr>
              <p:spPr bwMode="auto">
                <a:xfrm>
                  <a:off x="5354128" y="2404990"/>
                  <a:ext cx="125425" cy="125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81C04F66-E891-4B5D-80EA-4C53C3CA74B4}"/>
                    </a:ext>
                  </a:extLst>
                </p:cNvPr>
                <p:cNvSpPr/>
                <p:nvPr/>
              </p:nvSpPr>
              <p:spPr bwMode="auto">
                <a:xfrm>
                  <a:off x="5354128" y="2574643"/>
                  <a:ext cx="125425" cy="1254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 name="Rectangle 18">
                <a:extLst>
                  <a:ext uri="{FF2B5EF4-FFF2-40B4-BE49-F238E27FC236}">
                    <a16:creationId xmlns:a16="http://schemas.microsoft.com/office/drawing/2014/main" id="{6C99BCAF-C7BB-40E8-84DF-49336DE562D4}"/>
                  </a:ext>
                </a:extLst>
              </p:cNvPr>
              <p:cNvSpPr/>
              <p:nvPr/>
            </p:nvSpPr>
            <p:spPr bwMode="auto">
              <a:xfrm>
                <a:off x="5549660" y="2480201"/>
                <a:ext cx="125425" cy="125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34" name="TextBox 33">
            <a:extLst>
              <a:ext uri="{FF2B5EF4-FFF2-40B4-BE49-F238E27FC236}">
                <a16:creationId xmlns:a16="http://schemas.microsoft.com/office/drawing/2014/main" id="{A2137A38-0C5B-46EC-9DB7-4B70B5F9DE44}"/>
              </a:ext>
            </a:extLst>
          </p:cNvPr>
          <p:cNvSpPr txBox="1"/>
          <p:nvPr/>
        </p:nvSpPr>
        <p:spPr>
          <a:xfrm>
            <a:off x="6176127" y="3383060"/>
            <a:ext cx="973127" cy="215444"/>
          </a:xfrm>
          <a:prstGeom prst="rect">
            <a:avLst/>
          </a:prstGeom>
          <a:noFill/>
        </p:spPr>
        <p:txBody>
          <a:bodyPr wrap="square" lIns="0" tIns="0" rIns="0" bIns="0" rtlCol="0" anchor="t">
            <a:spAutoFit/>
          </a:bodyPr>
          <a:lstStyle/>
          <a:p>
            <a:pPr algn="ctr" defTabSz="914192">
              <a:defRPr/>
            </a:pPr>
            <a:r>
              <a:rPr lang="en-US" sz="1400">
                <a:solidFill>
                  <a:schemeClr val="accent2"/>
                </a:solidFill>
                <a:latin typeface="Segoe UI"/>
              </a:rPr>
              <a:t>Event Grid </a:t>
            </a:r>
            <a:endParaRPr lang="en-US">
              <a:ea typeface="+mn-ea"/>
              <a:cs typeface="+mn-cs"/>
            </a:endParaRPr>
          </a:p>
        </p:txBody>
      </p:sp>
      <p:sp>
        <p:nvSpPr>
          <p:cNvPr id="35" name="TextBox 34">
            <a:extLst>
              <a:ext uri="{FF2B5EF4-FFF2-40B4-BE49-F238E27FC236}">
                <a16:creationId xmlns:a16="http://schemas.microsoft.com/office/drawing/2014/main" id="{540BEC88-F8CE-4096-A912-DDA7BEAF27DD}"/>
              </a:ext>
            </a:extLst>
          </p:cNvPr>
          <p:cNvSpPr txBox="1"/>
          <p:nvPr/>
        </p:nvSpPr>
        <p:spPr>
          <a:xfrm>
            <a:off x="6146747" y="4710769"/>
            <a:ext cx="973127" cy="215444"/>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2"/>
                </a:solidFill>
                <a:effectLst/>
                <a:uLnTx/>
                <a:uFillTx/>
                <a:latin typeface="Segoe UI"/>
                <a:ea typeface="+mn-ea"/>
                <a:cs typeface="+mn-cs"/>
              </a:rPr>
              <a:t>Event  Hubs</a:t>
            </a:r>
          </a:p>
        </p:txBody>
      </p:sp>
      <p:sp>
        <p:nvSpPr>
          <p:cNvPr id="43" name="TextBox 42">
            <a:extLst>
              <a:ext uri="{FF2B5EF4-FFF2-40B4-BE49-F238E27FC236}">
                <a16:creationId xmlns:a16="http://schemas.microsoft.com/office/drawing/2014/main" id="{3BBA8561-F04F-443E-9AA4-9B64A42D993D}"/>
              </a:ext>
            </a:extLst>
          </p:cNvPr>
          <p:cNvSpPr txBox="1"/>
          <p:nvPr/>
        </p:nvSpPr>
        <p:spPr>
          <a:xfrm>
            <a:off x="8990990" y="2126544"/>
            <a:ext cx="2199773" cy="215444"/>
          </a:xfrm>
          <a:prstGeom prst="rect">
            <a:avLst/>
          </a:prstGeom>
          <a:noFill/>
        </p:spPr>
        <p:txBody>
          <a:bodyPr wrap="square" lIns="0" tIns="0" rIns="0" bIns="0" rtlCol="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Data Explorer Pools</a:t>
            </a:r>
          </a:p>
        </p:txBody>
      </p:sp>
      <p:pic>
        <p:nvPicPr>
          <p:cNvPr id="4" name="Picture 3">
            <a:extLst>
              <a:ext uri="{FF2B5EF4-FFF2-40B4-BE49-F238E27FC236}">
                <a16:creationId xmlns:a16="http://schemas.microsoft.com/office/drawing/2014/main" id="{ECD33427-919E-4B76-8734-065AF0FA7AD4}"/>
              </a:ext>
            </a:extLst>
          </p:cNvPr>
          <p:cNvPicPr>
            <a:picLocks noChangeAspect="1"/>
          </p:cNvPicPr>
          <p:nvPr/>
        </p:nvPicPr>
        <p:blipFill>
          <a:blip r:embed="rId3"/>
          <a:stretch>
            <a:fillRect/>
          </a:stretch>
        </p:blipFill>
        <p:spPr>
          <a:xfrm>
            <a:off x="8504627" y="2034934"/>
            <a:ext cx="342900" cy="342900"/>
          </a:xfrm>
          <a:prstGeom prst="rect">
            <a:avLst/>
          </a:prstGeom>
        </p:spPr>
      </p:pic>
      <p:sp>
        <p:nvSpPr>
          <p:cNvPr id="9" name="Rectangle 8">
            <a:extLst>
              <a:ext uri="{FF2B5EF4-FFF2-40B4-BE49-F238E27FC236}">
                <a16:creationId xmlns:a16="http://schemas.microsoft.com/office/drawing/2014/main" id="{BEED5241-2212-49A0-8328-DBB8693FBBB5}"/>
              </a:ext>
            </a:extLst>
          </p:cNvPr>
          <p:cNvSpPr/>
          <p:nvPr/>
        </p:nvSpPr>
        <p:spPr bwMode="auto">
          <a:xfrm>
            <a:off x="6293068" y="2517301"/>
            <a:ext cx="1141233" cy="3601512"/>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7936C9AF-DE59-4F21-9DB7-F4C7DBE8F120}"/>
              </a:ext>
            </a:extLst>
          </p:cNvPr>
          <p:cNvSpPr/>
          <p:nvPr/>
        </p:nvSpPr>
        <p:spPr bwMode="auto">
          <a:xfrm>
            <a:off x="6063787" y="5145111"/>
            <a:ext cx="1141233" cy="9556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Data Lake Storage</a:t>
            </a:r>
          </a:p>
        </p:txBody>
      </p:sp>
      <p:pic>
        <p:nvPicPr>
          <p:cNvPr id="48" name="Picture 47">
            <a:extLst>
              <a:ext uri="{FF2B5EF4-FFF2-40B4-BE49-F238E27FC236}">
                <a16:creationId xmlns:a16="http://schemas.microsoft.com/office/drawing/2014/main" id="{64371834-8B03-4199-8253-00AF3F89AA05}"/>
              </a:ext>
            </a:extLst>
          </p:cNvPr>
          <p:cNvPicPr>
            <a:picLocks noChangeAspect="1"/>
          </p:cNvPicPr>
          <p:nvPr/>
        </p:nvPicPr>
        <p:blipFill>
          <a:blip r:embed="rId4"/>
          <a:stretch>
            <a:fillRect/>
          </a:stretch>
        </p:blipFill>
        <p:spPr>
          <a:xfrm>
            <a:off x="6565787" y="5252649"/>
            <a:ext cx="198047" cy="252469"/>
          </a:xfrm>
          <a:prstGeom prst="rect">
            <a:avLst/>
          </a:prstGeom>
        </p:spPr>
      </p:pic>
      <p:sp>
        <p:nvSpPr>
          <p:cNvPr id="2" name="Oval 1">
            <a:extLst>
              <a:ext uri="{FF2B5EF4-FFF2-40B4-BE49-F238E27FC236}">
                <a16:creationId xmlns:a16="http://schemas.microsoft.com/office/drawing/2014/main" id="{9AD78920-3AED-4559-B6A7-B777694B52CA}"/>
              </a:ext>
            </a:extLst>
          </p:cNvPr>
          <p:cNvSpPr/>
          <p:nvPr/>
        </p:nvSpPr>
        <p:spPr bwMode="auto">
          <a:xfrm>
            <a:off x="7215013" y="3984307"/>
            <a:ext cx="596170" cy="596170"/>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5" name="arrow_25">
            <a:extLst>
              <a:ext uri="{FF2B5EF4-FFF2-40B4-BE49-F238E27FC236}">
                <a16:creationId xmlns:a16="http://schemas.microsoft.com/office/drawing/2014/main" id="{09136574-CA66-4E86-B936-6C1F6DB22DAB}"/>
              </a:ext>
            </a:extLst>
          </p:cNvPr>
          <p:cNvSpPr>
            <a:spLocks noChangeAspect="1" noEditPoints="1"/>
          </p:cNvSpPr>
          <p:nvPr/>
        </p:nvSpPr>
        <p:spPr bwMode="auto">
          <a:xfrm>
            <a:off x="7285858" y="4366963"/>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arrow_25">
            <a:extLst>
              <a:ext uri="{FF2B5EF4-FFF2-40B4-BE49-F238E27FC236}">
                <a16:creationId xmlns:a16="http://schemas.microsoft.com/office/drawing/2014/main" id="{BBF8FA80-3348-4049-9C6F-FC53E075A30F}"/>
              </a:ext>
            </a:extLst>
          </p:cNvPr>
          <p:cNvSpPr>
            <a:spLocks noChangeAspect="1" noEditPoints="1"/>
          </p:cNvSpPr>
          <p:nvPr/>
        </p:nvSpPr>
        <p:spPr bwMode="auto">
          <a:xfrm flipV="1">
            <a:off x="7285858" y="3979958"/>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8176A3B8-03E2-45AB-BFCD-7256F5052B95}"/>
              </a:ext>
            </a:extLst>
          </p:cNvPr>
          <p:cNvSpPr/>
          <p:nvPr/>
        </p:nvSpPr>
        <p:spPr bwMode="auto">
          <a:xfrm>
            <a:off x="8692035" y="536127"/>
            <a:ext cx="2498728" cy="635684"/>
          </a:xfrm>
          <a:prstGeom prst="rect">
            <a:avLst/>
          </a:prstGeom>
          <a:gradFill>
            <a:gsLst>
              <a:gs pos="1000">
                <a:schemeClr val="accent1">
                  <a:lumMod val="50000"/>
                  <a:alpha val="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2BC2C587-B9BA-487B-85E9-1076DEEEB0FE}"/>
              </a:ext>
            </a:extLst>
          </p:cNvPr>
          <p:cNvSpPr/>
          <p:nvPr/>
        </p:nvSpPr>
        <p:spPr bwMode="auto">
          <a:xfrm>
            <a:off x="10876181" y="460334"/>
            <a:ext cx="787270" cy="787270"/>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pic>
        <p:nvPicPr>
          <p:cNvPr id="54" name="Picture 53">
            <a:extLst>
              <a:ext uri="{FF2B5EF4-FFF2-40B4-BE49-F238E27FC236}">
                <a16:creationId xmlns:a16="http://schemas.microsoft.com/office/drawing/2014/main" id="{929036F2-3E0B-486C-9172-8B24F43A7DCF}"/>
              </a:ext>
            </a:extLst>
          </p:cNvPr>
          <p:cNvPicPr>
            <a:picLocks noChangeAspect="1"/>
          </p:cNvPicPr>
          <p:nvPr/>
        </p:nvPicPr>
        <p:blipFill>
          <a:blip r:embed="rId3"/>
          <a:stretch>
            <a:fillRect/>
          </a:stretch>
        </p:blipFill>
        <p:spPr>
          <a:xfrm>
            <a:off x="11031010" y="631075"/>
            <a:ext cx="477611" cy="477611"/>
          </a:xfrm>
          <a:prstGeom prst="rect">
            <a:avLst/>
          </a:prstGeom>
        </p:spPr>
      </p:pic>
      <p:sp>
        <p:nvSpPr>
          <p:cNvPr id="76" name="TextBox 75">
            <a:extLst>
              <a:ext uri="{FF2B5EF4-FFF2-40B4-BE49-F238E27FC236}">
                <a16:creationId xmlns:a16="http://schemas.microsoft.com/office/drawing/2014/main" id="{1533931B-F5F7-41F3-8337-BB8B9D1F0B3F}"/>
              </a:ext>
            </a:extLst>
          </p:cNvPr>
          <p:cNvSpPr txBox="1"/>
          <p:nvPr/>
        </p:nvSpPr>
        <p:spPr>
          <a:xfrm>
            <a:off x="596902" y="1445724"/>
            <a:ext cx="8095133" cy="400110"/>
          </a:xfrm>
          <a:prstGeom prst="rect">
            <a:avLst/>
          </a:prstGeom>
          <a:noFill/>
        </p:spPr>
        <p:txBody>
          <a:bodyPr wrap="square">
            <a:spAutoFit/>
          </a:bodyPr>
          <a:lstStyle/>
          <a:p>
            <a:r>
              <a:rPr lang="en-US" sz="2000">
                <a:solidFill>
                  <a:schemeClr val="accent2"/>
                </a:solidFill>
              </a:rPr>
              <a:t>Friction free on-boarding of your Azure data sources to Data Explorer</a:t>
            </a:r>
            <a:endParaRPr lang="en-US" sz="2000"/>
          </a:p>
        </p:txBody>
      </p:sp>
      <p:pic>
        <p:nvPicPr>
          <p:cNvPr id="11" name="Picture 10">
            <a:extLst>
              <a:ext uri="{FF2B5EF4-FFF2-40B4-BE49-F238E27FC236}">
                <a16:creationId xmlns:a16="http://schemas.microsoft.com/office/drawing/2014/main" id="{0D3F9EEB-1AA9-4086-8519-2A33B04EE09F}"/>
              </a:ext>
            </a:extLst>
          </p:cNvPr>
          <p:cNvPicPr>
            <a:picLocks noChangeAspect="1"/>
          </p:cNvPicPr>
          <p:nvPr/>
        </p:nvPicPr>
        <p:blipFill>
          <a:blip r:embed="rId5"/>
          <a:stretch>
            <a:fillRect/>
          </a:stretch>
        </p:blipFill>
        <p:spPr>
          <a:xfrm>
            <a:off x="7857308" y="2498156"/>
            <a:ext cx="3713070" cy="3630979"/>
          </a:xfrm>
          <a:prstGeom prst="rect">
            <a:avLst/>
          </a:prstGeom>
        </p:spPr>
      </p:pic>
      <p:pic>
        <p:nvPicPr>
          <p:cNvPr id="3" name="Graphic 2">
            <a:extLst>
              <a:ext uri="{FF2B5EF4-FFF2-40B4-BE49-F238E27FC236}">
                <a16:creationId xmlns:a16="http://schemas.microsoft.com/office/drawing/2014/main" id="{446833DC-8A4E-49DD-AA2D-5FD860990C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80126" y="2730111"/>
            <a:ext cx="600820" cy="600820"/>
          </a:xfrm>
          <a:prstGeom prst="rect">
            <a:avLst/>
          </a:prstGeom>
        </p:spPr>
      </p:pic>
    </p:spTree>
    <p:extLst>
      <p:ext uri="{BB962C8B-B14F-4D97-AF65-F5344CB8AC3E}">
        <p14:creationId xmlns:p14="http://schemas.microsoft.com/office/powerpoint/2010/main" val="6812821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rc 46">
            <a:extLst>
              <a:ext uri="{FF2B5EF4-FFF2-40B4-BE49-F238E27FC236}">
                <a16:creationId xmlns:a16="http://schemas.microsoft.com/office/drawing/2014/main" id="{476CD728-D580-42A5-BF8C-520820276452}"/>
              </a:ext>
            </a:extLst>
          </p:cNvPr>
          <p:cNvSpPr/>
          <p:nvPr/>
        </p:nvSpPr>
        <p:spPr>
          <a:xfrm>
            <a:off x="-1434825" y="1091192"/>
            <a:ext cx="5021434" cy="5021434"/>
          </a:xfrm>
          <a:prstGeom prst="arc">
            <a:avLst>
              <a:gd name="adj1" fmla="val 17721316"/>
              <a:gd name="adj2" fmla="val 3757667"/>
            </a:avLst>
          </a:prstGeom>
          <a:ln w="44450">
            <a:gradFill flip="none" rotWithShape="1">
              <a:gsLst>
                <a:gs pos="0">
                  <a:schemeClr val="accent2">
                    <a:alpha val="0"/>
                  </a:schemeClr>
                </a:gs>
                <a:gs pos="30000">
                  <a:schemeClr val="accent1">
                    <a:lumMod val="45000"/>
                    <a:lumOff val="55000"/>
                  </a:schemeClr>
                </a:gs>
                <a:gs pos="83000">
                  <a:schemeClr val="accent1">
                    <a:lumMod val="45000"/>
                    <a:lumOff val="55000"/>
                  </a:schemeClr>
                </a:gs>
                <a:gs pos="100000">
                  <a:schemeClr val="accent2">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a:lstStyle/>
          <a:p>
            <a:r>
              <a:rPr lang="en-US"/>
              <a:t>Distributed Query Engine</a:t>
            </a:r>
            <a:endParaRPr lang="en-US">
              <a:solidFill>
                <a:schemeClr val="accent2"/>
              </a:solidFill>
            </a:endParaRPr>
          </a:p>
        </p:txBody>
      </p:sp>
      <p:sp>
        <p:nvSpPr>
          <p:cNvPr id="110" name="TextBox 109">
            <a:extLst>
              <a:ext uri="{FF2B5EF4-FFF2-40B4-BE49-F238E27FC236}">
                <a16:creationId xmlns:a16="http://schemas.microsoft.com/office/drawing/2014/main" id="{4148C721-2582-4EC9-8A78-33F2969DB158}"/>
              </a:ext>
            </a:extLst>
          </p:cNvPr>
          <p:cNvSpPr txBox="1"/>
          <p:nvPr/>
        </p:nvSpPr>
        <p:spPr>
          <a:xfrm>
            <a:off x="4309258" y="1512410"/>
            <a:ext cx="7145954" cy="4832092"/>
          </a:xfrm>
          <a:prstGeom prst="rect">
            <a:avLst/>
          </a:prstGeom>
          <a:noFill/>
        </p:spPr>
        <p:txBody>
          <a:bodyPr wrap="square" rtlCol="0">
            <a:noAutofit/>
          </a:bodyPr>
          <a:lstStyle/>
          <a:p>
            <a:pPr marL="174591" indent="-174591" defTabSz="914016">
              <a:spcAft>
                <a:spcPts val="600"/>
              </a:spcAft>
              <a:buSzPct val="90000"/>
              <a:buFont typeface="Arial" panose="020B0604020202020204" pitchFamily="34" charset="0"/>
              <a:buChar char="•"/>
              <a:defRPr/>
            </a:pPr>
            <a:r>
              <a:rPr lang="en-US" sz="2000">
                <a:solidFill>
                  <a:srgbClr val="FFFFFF"/>
                </a:solidFill>
              </a:rPr>
              <a:t>Storage and Compute isolated</a:t>
            </a:r>
          </a:p>
          <a:p>
            <a:pPr marL="174591" indent="-174591" defTabSz="914016">
              <a:spcAft>
                <a:spcPts val="600"/>
              </a:spcAft>
              <a:buSzPct val="90000"/>
              <a:buFont typeface="Arial" panose="020B0604020202020204" pitchFamily="34" charset="0"/>
              <a:buChar char="•"/>
              <a:defRPr/>
            </a:pPr>
            <a:r>
              <a:rPr lang="en-US" sz="2000">
                <a:solidFill>
                  <a:srgbClr val="FFFFFF"/>
                </a:solidFill>
              </a:rPr>
              <a:t>Auto compression, indexing, optimization</a:t>
            </a:r>
          </a:p>
          <a:p>
            <a:pPr marL="174591" indent="-174591" defTabSz="914016">
              <a:spcAft>
                <a:spcPts val="600"/>
              </a:spcAft>
              <a:buSzPct val="90000"/>
              <a:buFont typeface="Arial" panose="020B0604020202020204" pitchFamily="34" charset="0"/>
              <a:buChar char="•"/>
              <a:defRPr/>
            </a:pPr>
            <a:r>
              <a:rPr lang="en-US" sz="2000">
                <a:solidFill>
                  <a:srgbClr val="FFFFFF"/>
                </a:solidFill>
              </a:rPr>
              <a:t>Semi-structure (JSON) and unstructured data (free text) indexing</a:t>
            </a:r>
          </a:p>
          <a:p>
            <a:pPr marL="174591" indent="-174591" defTabSz="914016">
              <a:spcAft>
                <a:spcPts val="600"/>
              </a:spcAft>
              <a:buSzPct val="90000"/>
              <a:buFont typeface="Arial" panose="020B0604020202020204" pitchFamily="34" charset="0"/>
              <a:buChar char="•"/>
              <a:defRPr/>
            </a:pPr>
            <a:r>
              <a:rPr lang="en-US" sz="2000">
                <a:solidFill>
                  <a:srgbClr val="FFFFFF"/>
                </a:solidFill>
              </a:rPr>
              <a:t>Data is sharded, distributed, cached across nodes on local SSDs and persisted on cloud storage</a:t>
            </a:r>
          </a:p>
          <a:p>
            <a:pPr marL="174591" indent="-174591" defTabSz="914016">
              <a:spcAft>
                <a:spcPts val="600"/>
              </a:spcAft>
              <a:buSzPct val="90000"/>
              <a:buFont typeface="Arial" panose="020B0604020202020204" pitchFamily="34" charset="0"/>
              <a:buChar char="•"/>
              <a:defRPr/>
            </a:pPr>
            <a:r>
              <a:rPr lang="en-US" sz="2000">
                <a:solidFill>
                  <a:srgbClr val="FFFFFF"/>
                </a:solidFill>
              </a:rPr>
              <a:t>Ingestion time-based partitioning + custom partitioning  </a:t>
            </a:r>
          </a:p>
          <a:p>
            <a:pPr marL="174591" indent="-174591" defTabSz="914016">
              <a:spcAft>
                <a:spcPts val="600"/>
              </a:spcAft>
              <a:buSzPct val="90000"/>
              <a:buFont typeface="Arial" panose="020B0604020202020204" pitchFamily="34" charset="0"/>
              <a:buChar char="•"/>
              <a:defRPr/>
            </a:pPr>
            <a:r>
              <a:rPr lang="en-US" sz="2000">
                <a:solidFill>
                  <a:srgbClr val="FFFFFF"/>
                </a:solidFill>
              </a:rPr>
              <a:t>Hot and cold data management</a:t>
            </a:r>
          </a:p>
          <a:p>
            <a:pPr marL="174591" indent="-174591" defTabSz="914016">
              <a:spcAft>
                <a:spcPts val="600"/>
              </a:spcAft>
              <a:buSzPct val="90000"/>
              <a:buFont typeface="Arial" panose="020B0604020202020204" pitchFamily="34" charset="0"/>
              <a:buChar char="•"/>
              <a:defRPr/>
            </a:pPr>
            <a:r>
              <a:rPr lang="en-US" sz="2000">
                <a:solidFill>
                  <a:srgbClr val="FFFFFF"/>
                </a:solidFill>
              </a:rPr>
              <a:t>Table level caching + results set caching </a:t>
            </a:r>
          </a:p>
          <a:p>
            <a:pPr marL="174591" indent="-174591" defTabSz="914016">
              <a:spcAft>
                <a:spcPts val="600"/>
              </a:spcAft>
              <a:buSzPct val="90000"/>
              <a:buFont typeface="Arial" panose="020B0604020202020204" pitchFamily="34" charset="0"/>
              <a:buChar char="•"/>
              <a:defRPr/>
            </a:pPr>
            <a:r>
              <a:rPr lang="en-US" sz="2000">
                <a:solidFill>
                  <a:srgbClr val="FFFFFF"/>
                </a:solidFill>
              </a:rPr>
              <a:t>Workload management</a:t>
            </a:r>
          </a:p>
          <a:p>
            <a:pPr marL="174591" indent="-174591" defTabSz="914016">
              <a:spcAft>
                <a:spcPts val="600"/>
              </a:spcAft>
              <a:buSzPct val="90000"/>
              <a:buFont typeface="Arial" panose="020B0604020202020204" pitchFamily="34" charset="0"/>
              <a:buChar char="•"/>
              <a:defRPr/>
            </a:pPr>
            <a:r>
              <a:rPr lang="en-US" sz="2000">
                <a:solidFill>
                  <a:srgbClr val="FFFFFF"/>
                </a:solidFill>
              </a:rPr>
              <a:t>Partitioning </a:t>
            </a:r>
          </a:p>
          <a:p>
            <a:pPr marL="174591" indent="-174591" defTabSz="914016">
              <a:spcAft>
                <a:spcPts val="600"/>
              </a:spcAft>
              <a:buSzPct val="90000"/>
              <a:buFont typeface="Arial" panose="020B0604020202020204" pitchFamily="34" charset="0"/>
              <a:buChar char="•"/>
              <a:defRPr/>
            </a:pPr>
            <a:r>
              <a:rPr lang="en-US" sz="2000">
                <a:solidFill>
                  <a:srgbClr val="FFFFFF"/>
                </a:solidFill>
              </a:rPr>
              <a:t>Materialized views </a:t>
            </a:r>
          </a:p>
          <a:p>
            <a:pPr marL="174591" indent="-174591" defTabSz="914016">
              <a:spcAft>
                <a:spcPts val="600"/>
              </a:spcAft>
              <a:buSzPct val="90000"/>
              <a:buFont typeface="Arial" panose="020B0604020202020204" pitchFamily="34" charset="0"/>
              <a:buChar char="•"/>
              <a:defRPr/>
            </a:pPr>
            <a:r>
              <a:rPr lang="en-US" sz="2000">
                <a:solidFill>
                  <a:srgbClr val="FFFFFF"/>
                </a:solidFill>
              </a:rPr>
              <a:t>External tables for Blob, Data Lake, and SQL </a:t>
            </a:r>
          </a:p>
        </p:txBody>
      </p:sp>
      <p:sp>
        <p:nvSpPr>
          <p:cNvPr id="3" name="Rectangle 2">
            <a:extLst>
              <a:ext uri="{FF2B5EF4-FFF2-40B4-BE49-F238E27FC236}">
                <a16:creationId xmlns:a16="http://schemas.microsoft.com/office/drawing/2014/main" id="{560DDC58-8C08-4525-BC60-9A45DD32054B}"/>
              </a:ext>
            </a:extLst>
          </p:cNvPr>
          <p:cNvSpPr/>
          <p:nvPr/>
        </p:nvSpPr>
        <p:spPr bwMode="auto">
          <a:xfrm>
            <a:off x="8692035" y="536127"/>
            <a:ext cx="2498728" cy="635684"/>
          </a:xfrm>
          <a:prstGeom prst="rect">
            <a:avLst/>
          </a:prstGeom>
          <a:gradFill>
            <a:gsLst>
              <a:gs pos="1000">
                <a:schemeClr val="accent1">
                  <a:lumMod val="50000"/>
                  <a:alpha val="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FDAFC38D-7E51-4D21-8517-7F83273C76EE}"/>
              </a:ext>
            </a:extLst>
          </p:cNvPr>
          <p:cNvSpPr/>
          <p:nvPr/>
        </p:nvSpPr>
        <p:spPr bwMode="auto">
          <a:xfrm>
            <a:off x="10876181" y="460334"/>
            <a:ext cx="787270" cy="787270"/>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pic>
        <p:nvPicPr>
          <p:cNvPr id="11" name="Picture 10">
            <a:extLst>
              <a:ext uri="{FF2B5EF4-FFF2-40B4-BE49-F238E27FC236}">
                <a16:creationId xmlns:a16="http://schemas.microsoft.com/office/drawing/2014/main" id="{980DAED4-E405-4FEA-9320-8701CA38EBC6}"/>
              </a:ext>
            </a:extLst>
          </p:cNvPr>
          <p:cNvPicPr>
            <a:picLocks noChangeAspect="1"/>
          </p:cNvPicPr>
          <p:nvPr/>
        </p:nvPicPr>
        <p:blipFill>
          <a:blip r:embed="rId3"/>
          <a:stretch>
            <a:fillRect/>
          </a:stretch>
        </p:blipFill>
        <p:spPr>
          <a:xfrm>
            <a:off x="11031010" y="631075"/>
            <a:ext cx="477611" cy="477611"/>
          </a:xfrm>
          <a:prstGeom prst="rect">
            <a:avLst/>
          </a:prstGeom>
        </p:spPr>
      </p:pic>
      <p:grpSp>
        <p:nvGrpSpPr>
          <p:cNvPr id="42" name="Group 41">
            <a:extLst>
              <a:ext uri="{FF2B5EF4-FFF2-40B4-BE49-F238E27FC236}">
                <a16:creationId xmlns:a16="http://schemas.microsoft.com/office/drawing/2014/main" id="{47CAE62B-99AC-4635-B5B7-BF7E088D30A7}"/>
              </a:ext>
            </a:extLst>
          </p:cNvPr>
          <p:cNvGrpSpPr/>
          <p:nvPr/>
        </p:nvGrpSpPr>
        <p:grpSpPr>
          <a:xfrm>
            <a:off x="2360091" y="5212317"/>
            <a:ext cx="625858" cy="648136"/>
            <a:chOff x="10062489" y="4649239"/>
            <a:chExt cx="798826" cy="827259"/>
          </a:xfrm>
        </p:grpSpPr>
        <p:sp>
          <p:nvSpPr>
            <p:cNvPr id="4" name="Oval 3">
              <a:extLst>
                <a:ext uri="{FF2B5EF4-FFF2-40B4-BE49-F238E27FC236}">
                  <a16:creationId xmlns:a16="http://schemas.microsoft.com/office/drawing/2014/main" id="{631C0BBE-4226-4892-9304-21EB43055DB6}"/>
                </a:ext>
              </a:extLst>
            </p:cNvPr>
            <p:cNvSpPr/>
            <p:nvPr/>
          </p:nvSpPr>
          <p:spPr bwMode="auto">
            <a:xfrm>
              <a:off x="10062489" y="4677672"/>
              <a:ext cx="798826" cy="798826"/>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2E8DF03F-D2A7-46BC-A0F4-F6637D966D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49499" y="4649239"/>
              <a:ext cx="686400" cy="713856"/>
            </a:xfrm>
            <a:prstGeom prst="rect">
              <a:avLst/>
            </a:prstGeom>
          </p:spPr>
        </p:pic>
      </p:grpSp>
      <p:grpSp>
        <p:nvGrpSpPr>
          <p:cNvPr id="38" name="Group 37">
            <a:extLst>
              <a:ext uri="{FF2B5EF4-FFF2-40B4-BE49-F238E27FC236}">
                <a16:creationId xmlns:a16="http://schemas.microsoft.com/office/drawing/2014/main" id="{A13344F5-2BB0-4618-B3A5-38641BCB9448}"/>
              </a:ext>
            </a:extLst>
          </p:cNvPr>
          <p:cNvGrpSpPr/>
          <p:nvPr/>
        </p:nvGrpSpPr>
        <p:grpSpPr>
          <a:xfrm>
            <a:off x="2783999" y="1926544"/>
            <a:ext cx="629126" cy="629126"/>
            <a:chOff x="2734173" y="1651097"/>
            <a:chExt cx="802997" cy="802997"/>
          </a:xfrm>
        </p:grpSpPr>
        <p:sp>
          <p:nvSpPr>
            <p:cNvPr id="6" name="Oval 5">
              <a:extLst>
                <a:ext uri="{FF2B5EF4-FFF2-40B4-BE49-F238E27FC236}">
                  <a16:creationId xmlns:a16="http://schemas.microsoft.com/office/drawing/2014/main" id="{263359B7-665F-4EDC-A4E2-987532257838}"/>
                </a:ext>
              </a:extLst>
            </p:cNvPr>
            <p:cNvSpPr/>
            <p:nvPr/>
          </p:nvSpPr>
          <p:spPr bwMode="auto">
            <a:xfrm>
              <a:off x="2734173" y="1651097"/>
              <a:ext cx="802997" cy="802997"/>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a:extLst>
                <a:ext uri="{FF2B5EF4-FFF2-40B4-BE49-F238E27FC236}">
                  <a16:creationId xmlns:a16="http://schemas.microsoft.com/office/drawing/2014/main" id="{E1F2B1DA-77D8-4966-A639-ABE79245EB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09373" y="1717366"/>
              <a:ext cx="646209" cy="636562"/>
            </a:xfrm>
            <a:prstGeom prst="rect">
              <a:avLst/>
            </a:prstGeom>
          </p:spPr>
        </p:pic>
      </p:grpSp>
      <p:grpSp>
        <p:nvGrpSpPr>
          <p:cNvPr id="40" name="Group 39">
            <a:extLst>
              <a:ext uri="{FF2B5EF4-FFF2-40B4-BE49-F238E27FC236}">
                <a16:creationId xmlns:a16="http://schemas.microsoft.com/office/drawing/2014/main" id="{F3FD2C10-D5B7-4FDF-9C65-A407DF9C0C32}"/>
              </a:ext>
            </a:extLst>
          </p:cNvPr>
          <p:cNvGrpSpPr/>
          <p:nvPr/>
        </p:nvGrpSpPr>
        <p:grpSpPr>
          <a:xfrm>
            <a:off x="3177047" y="3604065"/>
            <a:ext cx="689532" cy="752750"/>
            <a:chOff x="7031592" y="3666417"/>
            <a:chExt cx="957199" cy="1044959"/>
          </a:xfrm>
        </p:grpSpPr>
        <p:sp>
          <p:nvSpPr>
            <p:cNvPr id="9" name="Oval 8">
              <a:extLst>
                <a:ext uri="{FF2B5EF4-FFF2-40B4-BE49-F238E27FC236}">
                  <a16:creationId xmlns:a16="http://schemas.microsoft.com/office/drawing/2014/main" id="{02C51A69-FBF5-413A-9B7F-165F5B69649A}"/>
                </a:ext>
              </a:extLst>
            </p:cNvPr>
            <p:cNvSpPr/>
            <p:nvPr/>
          </p:nvSpPr>
          <p:spPr bwMode="auto">
            <a:xfrm>
              <a:off x="7087524" y="3810109"/>
              <a:ext cx="901267" cy="901267"/>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a:extLst>
                <a:ext uri="{FF2B5EF4-FFF2-40B4-BE49-F238E27FC236}">
                  <a16:creationId xmlns:a16="http://schemas.microsoft.com/office/drawing/2014/main" id="{4178F37D-4177-4525-95FD-C4D649AC7E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66109" y="3666417"/>
              <a:ext cx="563966" cy="701247"/>
            </a:xfrm>
            <a:prstGeom prst="rect">
              <a:avLst/>
            </a:prstGeom>
          </p:spPr>
        </p:pic>
        <p:pic>
          <p:nvPicPr>
            <p:cNvPr id="19" name="Graphic 18">
              <a:extLst>
                <a:ext uri="{FF2B5EF4-FFF2-40B4-BE49-F238E27FC236}">
                  <a16:creationId xmlns:a16="http://schemas.microsoft.com/office/drawing/2014/main" id="{466BC19C-2961-4640-BC42-05DB83453FE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31592" y="4018537"/>
              <a:ext cx="593534" cy="550922"/>
            </a:xfrm>
            <a:prstGeom prst="rect">
              <a:avLst/>
            </a:prstGeom>
          </p:spPr>
        </p:pic>
      </p:grpSp>
      <p:grpSp>
        <p:nvGrpSpPr>
          <p:cNvPr id="41" name="Group 40">
            <a:extLst>
              <a:ext uri="{FF2B5EF4-FFF2-40B4-BE49-F238E27FC236}">
                <a16:creationId xmlns:a16="http://schemas.microsoft.com/office/drawing/2014/main" id="{14DA0F41-9353-4BCB-B775-7F3D81274A2C}"/>
              </a:ext>
            </a:extLst>
          </p:cNvPr>
          <p:cNvGrpSpPr/>
          <p:nvPr/>
        </p:nvGrpSpPr>
        <p:grpSpPr>
          <a:xfrm>
            <a:off x="2947062" y="4554087"/>
            <a:ext cx="625858" cy="625858"/>
            <a:chOff x="8549124" y="4367664"/>
            <a:chExt cx="798826" cy="798826"/>
          </a:xfrm>
        </p:grpSpPr>
        <p:sp>
          <p:nvSpPr>
            <p:cNvPr id="21" name="Oval 20">
              <a:extLst>
                <a:ext uri="{FF2B5EF4-FFF2-40B4-BE49-F238E27FC236}">
                  <a16:creationId xmlns:a16="http://schemas.microsoft.com/office/drawing/2014/main" id="{F16AB71D-CB78-4D32-9C3F-A0C321D94844}"/>
                </a:ext>
              </a:extLst>
            </p:cNvPr>
            <p:cNvSpPr/>
            <p:nvPr/>
          </p:nvSpPr>
          <p:spPr bwMode="auto">
            <a:xfrm>
              <a:off x="8549124" y="4367664"/>
              <a:ext cx="798826" cy="798826"/>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Graphic 22">
              <a:extLst>
                <a:ext uri="{FF2B5EF4-FFF2-40B4-BE49-F238E27FC236}">
                  <a16:creationId xmlns:a16="http://schemas.microsoft.com/office/drawing/2014/main" id="{18B4DB02-1974-4C4D-ACF2-5DF73FDB618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16821" y="4492142"/>
              <a:ext cx="501551" cy="526451"/>
            </a:xfrm>
            <a:prstGeom prst="rect">
              <a:avLst/>
            </a:prstGeom>
          </p:spPr>
        </p:pic>
      </p:grpSp>
      <p:grpSp>
        <p:nvGrpSpPr>
          <p:cNvPr id="39" name="Group 38">
            <a:extLst>
              <a:ext uri="{FF2B5EF4-FFF2-40B4-BE49-F238E27FC236}">
                <a16:creationId xmlns:a16="http://schemas.microsoft.com/office/drawing/2014/main" id="{6449F927-D3B0-4CC6-ACF0-AF9E27294097}"/>
              </a:ext>
            </a:extLst>
          </p:cNvPr>
          <p:cNvGrpSpPr/>
          <p:nvPr/>
        </p:nvGrpSpPr>
        <p:grpSpPr>
          <a:xfrm>
            <a:off x="3145969" y="2695823"/>
            <a:ext cx="706881" cy="629126"/>
            <a:chOff x="4008009" y="2289714"/>
            <a:chExt cx="902241" cy="802997"/>
          </a:xfrm>
        </p:grpSpPr>
        <p:sp>
          <p:nvSpPr>
            <p:cNvPr id="25" name="Oval 24">
              <a:extLst>
                <a:ext uri="{FF2B5EF4-FFF2-40B4-BE49-F238E27FC236}">
                  <a16:creationId xmlns:a16="http://schemas.microsoft.com/office/drawing/2014/main" id="{C98B8B9C-0256-47B7-BCFC-1ACFF33FA9BC}"/>
                </a:ext>
              </a:extLst>
            </p:cNvPr>
            <p:cNvSpPr/>
            <p:nvPr/>
          </p:nvSpPr>
          <p:spPr bwMode="auto">
            <a:xfrm>
              <a:off x="4107253" y="2289714"/>
              <a:ext cx="802997" cy="802997"/>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7" name="Graphic 26">
              <a:extLst>
                <a:ext uri="{FF2B5EF4-FFF2-40B4-BE49-F238E27FC236}">
                  <a16:creationId xmlns:a16="http://schemas.microsoft.com/office/drawing/2014/main" id="{D971ABA5-E67F-40C2-A211-2D27B074038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08009" y="2384966"/>
              <a:ext cx="694017" cy="570505"/>
            </a:xfrm>
            <a:prstGeom prst="rect">
              <a:avLst/>
            </a:prstGeom>
          </p:spPr>
        </p:pic>
      </p:grpSp>
      <p:grpSp>
        <p:nvGrpSpPr>
          <p:cNvPr id="37" name="Group 36">
            <a:extLst>
              <a:ext uri="{FF2B5EF4-FFF2-40B4-BE49-F238E27FC236}">
                <a16:creationId xmlns:a16="http://schemas.microsoft.com/office/drawing/2014/main" id="{4C55DA96-801E-4F0A-84CA-7ABA7E4A1852}"/>
              </a:ext>
            </a:extLst>
          </p:cNvPr>
          <p:cNvGrpSpPr/>
          <p:nvPr/>
        </p:nvGrpSpPr>
        <p:grpSpPr>
          <a:xfrm>
            <a:off x="2269708" y="1094083"/>
            <a:ext cx="629126" cy="789386"/>
            <a:chOff x="1346780" y="1026130"/>
            <a:chExt cx="802997" cy="1007548"/>
          </a:xfrm>
        </p:grpSpPr>
        <p:sp>
          <p:nvSpPr>
            <p:cNvPr id="29" name="Oval 28">
              <a:extLst>
                <a:ext uri="{FF2B5EF4-FFF2-40B4-BE49-F238E27FC236}">
                  <a16:creationId xmlns:a16="http://schemas.microsoft.com/office/drawing/2014/main" id="{8C413584-CFE7-407D-9883-F1D52DF52CD4}"/>
                </a:ext>
              </a:extLst>
            </p:cNvPr>
            <p:cNvSpPr/>
            <p:nvPr/>
          </p:nvSpPr>
          <p:spPr bwMode="auto">
            <a:xfrm>
              <a:off x="1346780" y="1230681"/>
              <a:ext cx="802997" cy="802997"/>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Graphic 30">
              <a:extLst>
                <a:ext uri="{FF2B5EF4-FFF2-40B4-BE49-F238E27FC236}">
                  <a16:creationId xmlns:a16="http://schemas.microsoft.com/office/drawing/2014/main" id="{9D1678E5-781E-4D8F-BF4B-2B87E94CBDA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47601" y="1463210"/>
              <a:ext cx="584756" cy="307767"/>
            </a:xfrm>
            <a:prstGeom prst="rect">
              <a:avLst/>
            </a:prstGeom>
          </p:spPr>
        </p:pic>
        <p:pic>
          <p:nvPicPr>
            <p:cNvPr id="33" name="Graphic 32">
              <a:extLst>
                <a:ext uri="{FF2B5EF4-FFF2-40B4-BE49-F238E27FC236}">
                  <a16:creationId xmlns:a16="http://schemas.microsoft.com/office/drawing/2014/main" id="{6A64B706-CAE1-4376-B5A0-2F5F20F9B80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583255" y="1630457"/>
              <a:ext cx="278299" cy="307767"/>
            </a:xfrm>
            <a:prstGeom prst="rect">
              <a:avLst/>
            </a:prstGeom>
          </p:spPr>
        </p:pic>
        <p:pic>
          <p:nvPicPr>
            <p:cNvPr id="35" name="Graphic 34">
              <a:extLst>
                <a:ext uri="{FF2B5EF4-FFF2-40B4-BE49-F238E27FC236}">
                  <a16:creationId xmlns:a16="http://schemas.microsoft.com/office/drawing/2014/main" id="{E07A0452-6637-4A06-9526-A6E4A7CD788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518166" y="1026130"/>
              <a:ext cx="460224" cy="498576"/>
            </a:xfrm>
            <a:prstGeom prst="rect">
              <a:avLst/>
            </a:prstGeom>
          </p:spPr>
        </p:pic>
      </p:grpSp>
      <p:grpSp>
        <p:nvGrpSpPr>
          <p:cNvPr id="48" name="Group 47">
            <a:extLst>
              <a:ext uri="{FF2B5EF4-FFF2-40B4-BE49-F238E27FC236}">
                <a16:creationId xmlns:a16="http://schemas.microsoft.com/office/drawing/2014/main" id="{EA1E4D1B-7199-4177-9984-8A0EFE537454}"/>
              </a:ext>
            </a:extLst>
          </p:cNvPr>
          <p:cNvGrpSpPr/>
          <p:nvPr/>
        </p:nvGrpSpPr>
        <p:grpSpPr>
          <a:xfrm>
            <a:off x="387325" y="2560497"/>
            <a:ext cx="2082825" cy="2082825"/>
            <a:chOff x="-730096" y="2091638"/>
            <a:chExt cx="3303152" cy="3303152"/>
          </a:xfrm>
        </p:grpSpPr>
        <p:sp>
          <p:nvSpPr>
            <p:cNvPr id="43" name="Oval 42">
              <a:extLst>
                <a:ext uri="{FF2B5EF4-FFF2-40B4-BE49-F238E27FC236}">
                  <a16:creationId xmlns:a16="http://schemas.microsoft.com/office/drawing/2014/main" id="{75770071-4452-425D-8FD4-38CA50984E48}"/>
                </a:ext>
              </a:extLst>
            </p:cNvPr>
            <p:cNvSpPr/>
            <p:nvPr/>
          </p:nvSpPr>
          <p:spPr bwMode="auto">
            <a:xfrm>
              <a:off x="-730096" y="2091638"/>
              <a:ext cx="3303152" cy="3303152"/>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Icon&#10;&#10;Description automatically generated">
              <a:extLst>
                <a:ext uri="{FF2B5EF4-FFF2-40B4-BE49-F238E27FC236}">
                  <a16:creationId xmlns:a16="http://schemas.microsoft.com/office/drawing/2014/main" id="{64DBC17A-A9D7-41E0-AC56-F648B447713A}"/>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07865" y="3216780"/>
              <a:ext cx="2293704" cy="1204196"/>
            </a:xfrm>
            <a:prstGeom prst="rect">
              <a:avLst/>
            </a:prstGeom>
          </p:spPr>
        </p:pic>
      </p:grpSp>
    </p:spTree>
    <p:extLst>
      <p:ext uri="{BB962C8B-B14F-4D97-AF65-F5344CB8AC3E}">
        <p14:creationId xmlns:p14="http://schemas.microsoft.com/office/powerpoint/2010/main" val="34780812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5EA79E-D7AE-439E-BEB4-E825940381EE}"/>
              </a:ext>
            </a:extLst>
          </p:cNvPr>
          <p:cNvSpPr txBox="1">
            <a:spLocks/>
          </p:cNvSpPr>
          <p:nvPr/>
        </p:nvSpPr>
        <p:spPr>
          <a:xfrm>
            <a:off x="603098" y="1448720"/>
            <a:ext cx="5733426" cy="5114870"/>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mn-cs"/>
              </a:rPr>
              <a:t>Simple and powerful</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Rich rational query language (filter, aggregate, join, calculated columns, and more)</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Built-in full-text search, time series, user analytics, geospatial, and machine learning operators</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Out-of-the box visualization</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Easy-to-use syntax + Microsoft IntelliSense </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Highly recognizable hierarchical schema entities</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highlight>
                <a:srgbClr val="FFFF00"/>
              </a:highlight>
              <a:uLnTx/>
              <a:uFillTx/>
              <a:latin typeface="Segoe UI"/>
              <a:ea typeface="+mn-ea"/>
              <a:cs typeface="+mn-cs"/>
            </a:endParaRPr>
          </a:p>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mn-cs"/>
              </a:rPr>
              <a:t>Extensible </a:t>
            </a:r>
          </a:p>
          <a:p>
            <a:pPr marL="171417" marR="0" lvl="0" indent="-161894"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In-line Python and R</a:t>
            </a:r>
          </a:p>
          <a:p>
            <a:pPr marL="171417" marR="0" lvl="0" indent="-161894"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T-SQL </a:t>
            </a:r>
          </a:p>
        </p:txBody>
      </p:sp>
      <p:sp>
        <p:nvSpPr>
          <p:cNvPr id="4" name="Title 1">
            <a:extLst>
              <a:ext uri="{FF2B5EF4-FFF2-40B4-BE49-F238E27FC236}">
                <a16:creationId xmlns:a16="http://schemas.microsoft.com/office/drawing/2014/main" id="{B5E1A44D-10F2-4C78-A3ED-6EF2D439F1F8}"/>
              </a:ext>
            </a:extLst>
          </p:cNvPr>
          <p:cNvSpPr txBox="1">
            <a:spLocks/>
          </p:cNvSpPr>
          <p:nvPr/>
        </p:nvSpPr>
        <p:spPr>
          <a:xfrm>
            <a:off x="426424" y="222585"/>
            <a:ext cx="11336039" cy="739343"/>
          </a:xfrm>
          <a:prstGeom prst="rect">
            <a:avLst/>
          </a:prstGeom>
        </p:spPr>
        <p:txBody>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4704"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pic>
        <p:nvPicPr>
          <p:cNvPr id="8" name="Picture 7">
            <a:extLst>
              <a:ext uri="{FF2B5EF4-FFF2-40B4-BE49-F238E27FC236}">
                <a16:creationId xmlns:a16="http://schemas.microsoft.com/office/drawing/2014/main" id="{5A060118-FAC4-4E40-8B05-03DCA3F2C6F8}"/>
              </a:ext>
            </a:extLst>
          </p:cNvPr>
          <p:cNvPicPr>
            <a:picLocks noChangeAspect="1"/>
          </p:cNvPicPr>
          <p:nvPr/>
        </p:nvPicPr>
        <p:blipFill>
          <a:blip r:embed="rId3"/>
          <a:stretch>
            <a:fillRect/>
          </a:stretch>
        </p:blipFill>
        <p:spPr>
          <a:xfrm>
            <a:off x="6468876" y="1436688"/>
            <a:ext cx="5443817" cy="2432916"/>
          </a:xfrm>
          <a:prstGeom prst="rect">
            <a:avLst/>
          </a:prstGeom>
          <a:ln>
            <a:solidFill>
              <a:schemeClr val="accent1"/>
            </a:solidFill>
          </a:ln>
        </p:spPr>
      </p:pic>
      <p:sp>
        <p:nvSpPr>
          <p:cNvPr id="2" name="Title 1">
            <a:extLst>
              <a:ext uri="{FF2B5EF4-FFF2-40B4-BE49-F238E27FC236}">
                <a16:creationId xmlns:a16="http://schemas.microsoft.com/office/drawing/2014/main" id="{DFD951CC-AE11-40A2-9B9F-0DA0F386FCE9}"/>
              </a:ext>
            </a:extLst>
          </p:cNvPr>
          <p:cNvSpPr>
            <a:spLocks noGrp="1"/>
          </p:cNvSpPr>
          <p:nvPr>
            <p:ph type="title"/>
          </p:nvPr>
        </p:nvSpPr>
        <p:spPr>
          <a:xfrm>
            <a:off x="588263" y="457200"/>
            <a:ext cx="11018520" cy="553998"/>
          </a:xfrm>
        </p:spPr>
        <p:txBody>
          <a:bodyPr/>
          <a:lstStyle/>
          <a:p>
            <a:r>
              <a:rPr lang="en-US"/>
              <a:t>Kusto Query Language (KQL)</a:t>
            </a:r>
          </a:p>
        </p:txBody>
      </p:sp>
      <p:sp>
        <p:nvSpPr>
          <p:cNvPr id="6" name="Rectangle 5">
            <a:extLst>
              <a:ext uri="{FF2B5EF4-FFF2-40B4-BE49-F238E27FC236}">
                <a16:creationId xmlns:a16="http://schemas.microsoft.com/office/drawing/2014/main" id="{D294506E-C4ED-41FB-A8E9-4F1B1C398564}"/>
              </a:ext>
            </a:extLst>
          </p:cNvPr>
          <p:cNvSpPr/>
          <p:nvPr/>
        </p:nvSpPr>
        <p:spPr bwMode="auto">
          <a:xfrm>
            <a:off x="8692035" y="536127"/>
            <a:ext cx="2498728" cy="635684"/>
          </a:xfrm>
          <a:prstGeom prst="rect">
            <a:avLst/>
          </a:prstGeom>
          <a:gradFill>
            <a:gsLst>
              <a:gs pos="1000">
                <a:schemeClr val="accent1">
                  <a:lumMod val="50000"/>
                  <a:alpha val="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F505455E-21F3-409A-9C9E-24C38311A6FC}"/>
              </a:ext>
            </a:extLst>
          </p:cNvPr>
          <p:cNvSpPr/>
          <p:nvPr/>
        </p:nvSpPr>
        <p:spPr bwMode="auto">
          <a:xfrm>
            <a:off x="10876181" y="460334"/>
            <a:ext cx="787270" cy="787270"/>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pic>
        <p:nvPicPr>
          <p:cNvPr id="12" name="Picture 11">
            <a:extLst>
              <a:ext uri="{FF2B5EF4-FFF2-40B4-BE49-F238E27FC236}">
                <a16:creationId xmlns:a16="http://schemas.microsoft.com/office/drawing/2014/main" id="{FECE1524-5465-4135-B407-738E9192A927}"/>
              </a:ext>
            </a:extLst>
          </p:cNvPr>
          <p:cNvPicPr>
            <a:picLocks noChangeAspect="1"/>
          </p:cNvPicPr>
          <p:nvPr/>
        </p:nvPicPr>
        <p:blipFill>
          <a:blip r:embed="rId4"/>
          <a:stretch>
            <a:fillRect/>
          </a:stretch>
        </p:blipFill>
        <p:spPr>
          <a:xfrm>
            <a:off x="11031010" y="631075"/>
            <a:ext cx="477611" cy="477611"/>
          </a:xfrm>
          <a:prstGeom prst="rect">
            <a:avLst/>
          </a:prstGeom>
        </p:spPr>
      </p:pic>
    </p:spTree>
    <p:extLst>
      <p:ext uri="{BB962C8B-B14F-4D97-AF65-F5344CB8AC3E}">
        <p14:creationId xmlns:p14="http://schemas.microsoft.com/office/powerpoint/2010/main" val="38864129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CADDA0-78DD-4A18-BE80-97DAD7BDF94B}"/>
              </a:ext>
            </a:extLst>
          </p:cNvPr>
          <p:cNvSpPr/>
          <p:nvPr/>
        </p:nvSpPr>
        <p:spPr bwMode="auto">
          <a:xfrm>
            <a:off x="8692035" y="536127"/>
            <a:ext cx="2498728" cy="635684"/>
          </a:xfrm>
          <a:prstGeom prst="rect">
            <a:avLst/>
          </a:prstGeom>
          <a:gradFill>
            <a:gsLst>
              <a:gs pos="1000">
                <a:schemeClr val="accent1">
                  <a:lumMod val="50000"/>
                  <a:alpha val="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91025F2E-DCF6-4F1B-8490-09837D4064E2}"/>
              </a:ext>
            </a:extLst>
          </p:cNvPr>
          <p:cNvSpPr/>
          <p:nvPr/>
        </p:nvSpPr>
        <p:spPr bwMode="auto">
          <a:xfrm>
            <a:off x="10876181" y="460334"/>
            <a:ext cx="787270" cy="787270"/>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a:lstStyle/>
          <a:p>
            <a:r>
              <a:rPr lang="en-US"/>
              <a:t>Advanced Analytics – </a:t>
            </a:r>
            <a:r>
              <a:rPr lang="en-US">
                <a:solidFill>
                  <a:schemeClr val="accent2"/>
                </a:solidFill>
              </a:rPr>
              <a:t>Built-in &amp; Extendible</a:t>
            </a:r>
          </a:p>
        </p:txBody>
      </p:sp>
      <p:sp>
        <p:nvSpPr>
          <p:cNvPr id="8" name="Text Placeholder 2">
            <a:extLst>
              <a:ext uri="{FF2B5EF4-FFF2-40B4-BE49-F238E27FC236}">
                <a16:creationId xmlns:a16="http://schemas.microsoft.com/office/drawing/2014/main" id="{48A56E04-AB8C-9045-8D32-99673D98D887}"/>
              </a:ext>
            </a:extLst>
          </p:cNvPr>
          <p:cNvSpPr txBox="1">
            <a:spLocks/>
          </p:cNvSpPr>
          <p:nvPr/>
        </p:nvSpPr>
        <p:spPr>
          <a:xfrm>
            <a:off x="1669412" y="1447379"/>
            <a:ext cx="3761201" cy="2264650"/>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mn-cs"/>
              </a:rPr>
              <a:t>Out of the box</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Auto Clustering for Diagnosis and RCA</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Anomaly Detection </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Regression</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Forecasting</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Time Series Analysis library</a:t>
            </a:r>
          </a:p>
          <a:p>
            <a:pPr marL="171417" marR="0" lvl="0" indent="-161894"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 Placeholder 2">
            <a:extLst>
              <a:ext uri="{FF2B5EF4-FFF2-40B4-BE49-F238E27FC236}">
                <a16:creationId xmlns:a16="http://schemas.microsoft.com/office/drawing/2014/main" id="{8697FE23-7327-4393-AEFE-E92555AACBE6}"/>
              </a:ext>
            </a:extLst>
          </p:cNvPr>
          <p:cNvSpPr txBox="1">
            <a:spLocks/>
          </p:cNvSpPr>
          <p:nvPr/>
        </p:nvSpPr>
        <p:spPr>
          <a:xfrm>
            <a:off x="6791544" y="1447379"/>
            <a:ext cx="4546595" cy="1059017"/>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mn-cs"/>
              </a:rPr>
              <a:t>Distributed Custom</a:t>
            </a:r>
            <a:br>
              <a:rPr kumimoji="0" lang="en-US" sz="2400" b="0" i="0" u="none" strike="noStrike" kern="1200" cap="none" spc="0" normalizeH="0" baseline="0" noProof="0">
                <a:ln>
                  <a:noFill/>
                </a:ln>
                <a:solidFill>
                  <a:srgbClr val="50E6FF"/>
                </a:solidFill>
                <a:effectLst/>
                <a:uLnTx/>
                <a:uFillTx/>
                <a:latin typeface="Segoe UI"/>
                <a:ea typeface="+mn-ea"/>
                <a:cs typeface="+mn-cs"/>
              </a:rPr>
            </a:br>
            <a:r>
              <a:rPr kumimoji="0" lang="en-US" sz="2400" b="0" i="0" u="none" strike="noStrike" kern="1200" cap="none" spc="0" normalizeH="0" baseline="0" noProof="0">
                <a:ln>
                  <a:noFill/>
                </a:ln>
                <a:solidFill>
                  <a:srgbClr val="50E6FF"/>
                </a:solidFill>
                <a:effectLst/>
                <a:uLnTx/>
                <a:uFillTx/>
                <a:latin typeface="Segoe UI"/>
                <a:ea typeface="+mn-ea"/>
                <a:cs typeface="+mn-cs"/>
              </a:rPr>
              <a:t>Code Execution</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Distributed Python and R execution </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Custom code is embedded in the KQL query</a:t>
            </a:r>
          </a:p>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000" b="0" i="0" u="none" strike="noStrike" kern="1200" cap="none" spc="0" normalizeH="0" baseline="0" noProof="0">
              <a:ln>
                <a:noFill/>
              </a:ln>
              <a:solidFill>
                <a:srgbClr val="FFFFFF"/>
              </a:solidFill>
              <a:effectLst/>
              <a:highlight>
                <a:srgbClr val="FFFF00"/>
              </a:highlight>
              <a:uLnTx/>
              <a:uFillTx/>
              <a:latin typeface="Segoe UI"/>
              <a:ea typeface="+mn-ea"/>
              <a:cs typeface="+mn-cs"/>
            </a:endParaRPr>
          </a:p>
        </p:txBody>
      </p:sp>
      <p:sp>
        <p:nvSpPr>
          <p:cNvPr id="9" name="Text Placeholder 2">
            <a:extLst>
              <a:ext uri="{FF2B5EF4-FFF2-40B4-BE49-F238E27FC236}">
                <a16:creationId xmlns:a16="http://schemas.microsoft.com/office/drawing/2014/main" id="{FE39CEEA-8FC7-403D-A2A5-27C3DA517638}"/>
              </a:ext>
            </a:extLst>
          </p:cNvPr>
          <p:cNvSpPr txBox="1">
            <a:spLocks/>
          </p:cNvSpPr>
          <p:nvPr/>
        </p:nvSpPr>
        <p:spPr>
          <a:xfrm>
            <a:off x="1669412" y="4298158"/>
            <a:ext cx="3020763" cy="1047624"/>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mn-cs"/>
              </a:rPr>
              <a:t>Spark Integration</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Native Spark connector for heavy duty model training</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Operationalize model into DX</a:t>
            </a:r>
            <a:r>
              <a:rPr kumimoji="0" lang="en-US" sz="1800" b="0" i="0" u="none" strike="noStrike" kern="1200" cap="none" spc="0" normalizeH="0" noProof="0">
                <a:ln>
                  <a:noFill/>
                </a:ln>
                <a:solidFill>
                  <a:srgbClr val="FFFFFF"/>
                </a:solidFill>
                <a:effectLst/>
                <a:uLnTx/>
                <a:uFillTx/>
                <a:latin typeface="Segoe UI"/>
                <a:ea typeface="+mn-ea"/>
                <a:cs typeface="+mn-cs"/>
              </a:rPr>
              <a:t> pool </a:t>
            </a:r>
            <a:r>
              <a:rPr kumimoji="0" lang="en-US" sz="1800" b="0" i="0" u="none" strike="noStrike" kern="1200" cap="none" spc="0" normalizeH="0" baseline="0" noProof="0">
                <a:ln>
                  <a:noFill/>
                </a:ln>
                <a:solidFill>
                  <a:srgbClr val="FFFFFF"/>
                </a:solidFill>
                <a:effectLst/>
                <a:uLnTx/>
                <a:uFillTx/>
                <a:latin typeface="Segoe UI"/>
                <a:ea typeface="+mn-ea"/>
                <a:cs typeface="+mn-cs"/>
              </a:rPr>
              <a:t>for scoring</a:t>
            </a:r>
          </a:p>
          <a:p>
            <a:pPr marL="171417" marR="0" lvl="0" indent="-161894"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 Placeholder 2">
            <a:extLst>
              <a:ext uri="{FF2B5EF4-FFF2-40B4-BE49-F238E27FC236}">
                <a16:creationId xmlns:a16="http://schemas.microsoft.com/office/drawing/2014/main" id="{3F9DDEC8-A98B-4E30-A581-1B4CB48D44EA}"/>
              </a:ext>
            </a:extLst>
          </p:cNvPr>
          <p:cNvSpPr txBox="1">
            <a:spLocks/>
          </p:cNvSpPr>
          <p:nvPr/>
        </p:nvSpPr>
        <p:spPr>
          <a:xfrm>
            <a:off x="6672167" y="4298158"/>
            <a:ext cx="4546595" cy="1059017"/>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mn-cs"/>
              </a:rPr>
              <a:t>Tools</a:t>
            </a: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US" sz="1800" b="0" err="1">
                <a:solidFill>
                  <a:srgbClr val="FFFFFF"/>
                </a:solidFill>
                <a:latin typeface="Segoe UI"/>
              </a:rPr>
              <a:t>Jupyter</a:t>
            </a:r>
            <a:r>
              <a:rPr kumimoji="0" lang="en-US" sz="1800" b="0" i="0" u="none" strike="noStrike" kern="1200" cap="none" spc="0" normalizeH="0" baseline="0" noProof="0">
                <a:ln>
                  <a:noFill/>
                </a:ln>
                <a:solidFill>
                  <a:srgbClr val="FFFFFF"/>
                </a:solidFill>
                <a:effectLst/>
                <a:uLnTx/>
                <a:uFillTx/>
                <a:latin typeface="Segoe UI"/>
              </a:rPr>
              <a:t> Integration with KQL Magic</a:t>
            </a:r>
            <a:endParaRPr lang="en-US" sz="1800" b="0" i="0" u="none" strike="noStrike" kern="1200" cap="none" spc="0" normalizeH="0" baseline="0" noProof="0">
              <a:ln>
                <a:noFill/>
              </a:ln>
              <a:solidFill>
                <a:srgbClr val="FFFFFF"/>
              </a:solidFill>
              <a:effectLst/>
              <a:uLnTx/>
              <a:uFillTx/>
              <a:latin typeface="Segoe UI"/>
              <a:cs typeface="Segoe UI"/>
            </a:endParaRPr>
          </a:p>
          <a:p>
            <a:pPr marL="285750" marR="0" lvl="0" indent="-285750"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rPr>
              <a:t>Python, Java SDKs</a:t>
            </a:r>
            <a:endParaRPr lang="en-US" sz="1800" b="0" i="0" u="none" strike="noStrike" kern="1200" cap="none" spc="0" normalizeH="0" baseline="0" noProof="0">
              <a:ln>
                <a:noFill/>
              </a:ln>
              <a:solidFill>
                <a:srgbClr val="FFFFFF"/>
              </a:solidFill>
              <a:effectLst/>
              <a:uLnTx/>
              <a:uFillTx/>
              <a:latin typeface="Segoe UI"/>
              <a:cs typeface="Segoe UI"/>
            </a:endParaRPr>
          </a:p>
        </p:txBody>
      </p:sp>
      <p:sp>
        <p:nvSpPr>
          <p:cNvPr id="13" name="Oval 12">
            <a:extLst>
              <a:ext uri="{FF2B5EF4-FFF2-40B4-BE49-F238E27FC236}">
                <a16:creationId xmlns:a16="http://schemas.microsoft.com/office/drawing/2014/main" id="{CB53E65F-7AAE-4048-B8BB-A28133456CC5}"/>
              </a:ext>
            </a:extLst>
          </p:cNvPr>
          <p:cNvSpPr/>
          <p:nvPr/>
        </p:nvSpPr>
        <p:spPr bwMode="auto">
          <a:xfrm>
            <a:off x="696508" y="1544974"/>
            <a:ext cx="682393" cy="686223"/>
          </a:xfrm>
          <a:prstGeom prst="ellipse">
            <a:avLst/>
          </a:prstGeom>
          <a:solidFill>
            <a:schemeClr val="bg1"/>
          </a:solidFill>
          <a:ln w="19050" cap="flat" cmpd="sng" algn="ctr">
            <a:solidFill>
              <a:schemeClr val="accent1"/>
            </a:solidFill>
            <a:prstDash val="solid"/>
          </a:ln>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Processing_E9F5">
            <a:extLst>
              <a:ext uri="{FF2B5EF4-FFF2-40B4-BE49-F238E27FC236}">
                <a16:creationId xmlns:a16="http://schemas.microsoft.com/office/drawing/2014/main" id="{1F4B5F87-1CA3-4E12-9A4D-F830F610F72F}"/>
              </a:ext>
            </a:extLst>
          </p:cNvPr>
          <p:cNvSpPr>
            <a:spLocks noChangeAspect="1" noEditPoints="1"/>
          </p:cNvSpPr>
          <p:nvPr/>
        </p:nvSpPr>
        <p:spPr bwMode="auto">
          <a:xfrm>
            <a:off x="827723" y="1703864"/>
            <a:ext cx="419962"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a:extLst>
              <a:ext uri="{FF2B5EF4-FFF2-40B4-BE49-F238E27FC236}">
                <a16:creationId xmlns:a16="http://schemas.microsoft.com/office/drawing/2014/main" id="{C732CE08-F148-42CD-B92E-EAE0369E78A2}"/>
              </a:ext>
            </a:extLst>
          </p:cNvPr>
          <p:cNvSpPr/>
          <p:nvPr/>
        </p:nvSpPr>
        <p:spPr bwMode="auto">
          <a:xfrm>
            <a:off x="5769882" y="1543633"/>
            <a:ext cx="682393" cy="686223"/>
          </a:xfrm>
          <a:prstGeom prst="ellipse">
            <a:avLst/>
          </a:prstGeom>
          <a:solidFill>
            <a:schemeClr val="bg1"/>
          </a:solidFill>
          <a:ln w="19050" cap="flat" cmpd="sng" algn="ctr">
            <a:solidFill>
              <a:schemeClr val="accent1"/>
            </a:solidFill>
            <a:prstDash val="solid"/>
          </a:ln>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ransform">
            <a:extLst>
              <a:ext uri="{FF2B5EF4-FFF2-40B4-BE49-F238E27FC236}">
                <a16:creationId xmlns:a16="http://schemas.microsoft.com/office/drawing/2014/main" id="{6A8907B3-85D1-46C7-B0D7-53AC13892997}"/>
              </a:ext>
            </a:extLst>
          </p:cNvPr>
          <p:cNvSpPr>
            <a:spLocks noChangeAspect="1" noEditPoints="1"/>
          </p:cNvSpPr>
          <p:nvPr/>
        </p:nvSpPr>
        <p:spPr bwMode="auto">
          <a:xfrm>
            <a:off x="5953801" y="1690148"/>
            <a:ext cx="314554" cy="39319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2" name="Oval 21">
            <a:extLst>
              <a:ext uri="{FF2B5EF4-FFF2-40B4-BE49-F238E27FC236}">
                <a16:creationId xmlns:a16="http://schemas.microsoft.com/office/drawing/2014/main" id="{C3F16A9D-45BC-408C-B673-0CF97745526A}"/>
              </a:ext>
            </a:extLst>
          </p:cNvPr>
          <p:cNvSpPr/>
          <p:nvPr/>
        </p:nvSpPr>
        <p:spPr bwMode="auto">
          <a:xfrm>
            <a:off x="5769882" y="4128373"/>
            <a:ext cx="682393" cy="686223"/>
          </a:xfrm>
          <a:prstGeom prst="ellipse">
            <a:avLst/>
          </a:prstGeom>
          <a:solidFill>
            <a:schemeClr val="bg1"/>
          </a:solidFill>
          <a:ln w="19050" cap="flat" cmpd="sng" algn="ctr">
            <a:solidFill>
              <a:schemeClr val="accent1"/>
            </a:solidFill>
            <a:prstDash val="solid"/>
          </a:ln>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gear">
            <a:extLst>
              <a:ext uri="{FF2B5EF4-FFF2-40B4-BE49-F238E27FC236}">
                <a16:creationId xmlns:a16="http://schemas.microsoft.com/office/drawing/2014/main" id="{DE742F94-A7A9-4D1A-A494-FB74F7C923F4}"/>
              </a:ext>
            </a:extLst>
          </p:cNvPr>
          <p:cNvSpPr>
            <a:spLocks noChangeAspect="1" noEditPoints="1"/>
          </p:cNvSpPr>
          <p:nvPr/>
        </p:nvSpPr>
        <p:spPr bwMode="auto">
          <a:xfrm>
            <a:off x="5927403" y="4288604"/>
            <a:ext cx="367350" cy="365760"/>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Oval 15">
            <a:extLst>
              <a:ext uri="{FF2B5EF4-FFF2-40B4-BE49-F238E27FC236}">
                <a16:creationId xmlns:a16="http://schemas.microsoft.com/office/drawing/2014/main" id="{7DC79CFE-1D8E-45A1-A9F1-13E2A0967D1D}"/>
              </a:ext>
            </a:extLst>
          </p:cNvPr>
          <p:cNvSpPr/>
          <p:nvPr/>
        </p:nvSpPr>
        <p:spPr bwMode="auto">
          <a:xfrm>
            <a:off x="696508" y="4129714"/>
            <a:ext cx="682393" cy="686223"/>
          </a:xfrm>
          <a:prstGeom prst="ellipse">
            <a:avLst/>
          </a:prstGeom>
          <a:solidFill>
            <a:schemeClr val="bg1"/>
          </a:solidFill>
          <a:ln w="19050" cap="flat" cmpd="sng" algn="ctr">
            <a:solidFill>
              <a:schemeClr val="accent1"/>
            </a:solidFill>
            <a:prstDash val="solid"/>
          </a:ln>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circle">
            <a:extLst>
              <a:ext uri="{FF2B5EF4-FFF2-40B4-BE49-F238E27FC236}">
                <a16:creationId xmlns:a16="http://schemas.microsoft.com/office/drawing/2014/main" id="{B665AD28-C112-4EF7-BF4B-64A29D2967D4}"/>
              </a:ext>
            </a:extLst>
          </p:cNvPr>
          <p:cNvSpPr>
            <a:spLocks noChangeAspect="1" noEditPoints="1"/>
          </p:cNvSpPr>
          <p:nvPr/>
        </p:nvSpPr>
        <p:spPr bwMode="auto">
          <a:xfrm>
            <a:off x="854824" y="4272374"/>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E87E17D-AA9F-46A0-8A51-FF45015017BA}"/>
              </a:ext>
            </a:extLst>
          </p:cNvPr>
          <p:cNvPicPr>
            <a:picLocks noChangeAspect="1"/>
          </p:cNvPicPr>
          <p:nvPr/>
        </p:nvPicPr>
        <p:blipFill>
          <a:blip r:embed="rId3"/>
          <a:stretch>
            <a:fillRect/>
          </a:stretch>
        </p:blipFill>
        <p:spPr>
          <a:xfrm>
            <a:off x="11031010" y="631075"/>
            <a:ext cx="477611" cy="477611"/>
          </a:xfrm>
          <a:prstGeom prst="rect">
            <a:avLst/>
          </a:prstGeom>
        </p:spPr>
      </p:pic>
    </p:spTree>
    <p:extLst>
      <p:ext uri="{BB962C8B-B14F-4D97-AF65-F5344CB8AC3E}">
        <p14:creationId xmlns:p14="http://schemas.microsoft.com/office/powerpoint/2010/main" val="2765670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9"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6051E-6636-479E-95D0-6193CC67446C}"/>
              </a:ext>
            </a:extLst>
          </p:cNvPr>
          <p:cNvSpPr>
            <a:spLocks noGrp="1"/>
          </p:cNvSpPr>
          <p:nvPr>
            <p:ph type="title"/>
          </p:nvPr>
        </p:nvSpPr>
        <p:spPr>
          <a:xfrm>
            <a:off x="588263" y="457200"/>
            <a:ext cx="11018520" cy="1107996"/>
          </a:xfrm>
        </p:spPr>
        <p:txBody>
          <a:bodyPr/>
          <a:lstStyle/>
          <a:p>
            <a:r>
              <a:rPr lang="en-US"/>
              <a:t>Geospatial query</a:t>
            </a:r>
            <a:br>
              <a:rPr lang="en-US"/>
            </a:br>
            <a:endParaRPr lang="en-US"/>
          </a:p>
        </p:txBody>
      </p:sp>
      <p:sp>
        <p:nvSpPr>
          <p:cNvPr id="7" name="Content Placeholder 6">
            <a:extLst>
              <a:ext uri="{FF2B5EF4-FFF2-40B4-BE49-F238E27FC236}">
                <a16:creationId xmlns:a16="http://schemas.microsoft.com/office/drawing/2014/main" id="{8ECD86A4-C7AF-8A4A-9C79-F7F95E5025BB}"/>
              </a:ext>
            </a:extLst>
          </p:cNvPr>
          <p:cNvSpPr>
            <a:spLocks noGrp="1"/>
          </p:cNvSpPr>
          <p:nvPr>
            <p:ph sz="quarter" idx="4294967295"/>
          </p:nvPr>
        </p:nvSpPr>
        <p:spPr>
          <a:xfrm>
            <a:off x="602314" y="1448720"/>
            <a:ext cx="5148781" cy="5121274"/>
          </a:xfrm>
        </p:spPr>
        <p:txBody>
          <a:bodyPr/>
          <a:lstStyle/>
          <a:p>
            <a:pPr marL="342834" indent="-342834">
              <a:buFont typeface="+mj-lt"/>
              <a:buAutoNum type="arabicPeriod"/>
            </a:pPr>
            <a:r>
              <a:rPr lang="en-US" sz="2000" b="1">
                <a:solidFill>
                  <a:schemeClr val="accent2"/>
                </a:solidFill>
                <a:cs typeface="Segoe UI Light" panose="020B0502040204020203" pitchFamily="34" charset="0"/>
              </a:rPr>
              <a:t> </a:t>
            </a:r>
            <a:r>
              <a:rPr lang="en-US" sz="1800" b="1">
                <a:solidFill>
                  <a:schemeClr val="accent2"/>
                </a:solidFill>
                <a:cs typeface="Segoe UI Light" panose="020B0502040204020203" pitchFamily="34" charset="0"/>
              </a:rPr>
              <a:t>Support for geospatial clustering</a:t>
            </a:r>
          </a:p>
          <a:p>
            <a:pPr lvl="1">
              <a:lnSpc>
                <a:spcPct val="150000"/>
              </a:lnSpc>
              <a:buFont typeface="Arial" panose="020B0604020202020204" pitchFamily="34" charset="0"/>
              <a:buChar char="•"/>
            </a:pPr>
            <a:r>
              <a:rPr lang="en-US" sz="1400">
                <a:solidFill>
                  <a:schemeClr val="tx1"/>
                </a:solidFill>
                <a:cs typeface="Segoe UI Light" panose="020B0502040204020203" pitchFamily="34" charset="0"/>
              </a:rPr>
              <a:t>Transformation from coordinates to geospatial clusters and back</a:t>
            </a:r>
          </a:p>
          <a:p>
            <a:pPr lvl="1">
              <a:lnSpc>
                <a:spcPct val="150000"/>
              </a:lnSpc>
              <a:buFont typeface="Arial" panose="020B0604020202020204" pitchFamily="34" charset="0"/>
              <a:buChar char="•"/>
            </a:pPr>
            <a:r>
              <a:rPr lang="en-US" sz="1400">
                <a:solidFill>
                  <a:schemeClr val="tx1"/>
                </a:solidFill>
                <a:cs typeface="Segoe UI Light" panose="020B0502040204020203" pitchFamily="34" charset="0"/>
              </a:rPr>
              <a:t>Support for Geohash, S2 and H3 cells</a:t>
            </a:r>
            <a:endParaRPr lang="en-US" b="1">
              <a:solidFill>
                <a:schemeClr val="tx1"/>
              </a:solidFill>
              <a:cs typeface="Segoe UI Light" panose="020B0502040204020203" pitchFamily="34" charset="0"/>
            </a:endParaRPr>
          </a:p>
          <a:p>
            <a:pPr marL="457112" indent="-457112">
              <a:buFont typeface="+mj-lt"/>
              <a:buAutoNum type="arabicPeriod"/>
            </a:pPr>
            <a:r>
              <a:rPr lang="en-US" sz="1800" b="1">
                <a:solidFill>
                  <a:schemeClr val="accent2"/>
                </a:solidFill>
                <a:cs typeface="Segoe UI Light" panose="020B0502040204020203" pitchFamily="34" charset="0"/>
              </a:rPr>
              <a:t>Distance</a:t>
            </a:r>
          </a:p>
          <a:p>
            <a:pPr lvl="1">
              <a:lnSpc>
                <a:spcPct val="150000"/>
              </a:lnSpc>
              <a:buFont typeface="Arial" panose="020B0604020202020204" pitchFamily="34" charset="0"/>
              <a:buChar char="•"/>
            </a:pPr>
            <a:r>
              <a:rPr lang="en-US" sz="1400">
                <a:solidFill>
                  <a:schemeClr val="tx1"/>
                </a:solidFill>
                <a:cs typeface="Segoe UI Light" panose="020B0502040204020203" pitchFamily="34" charset="0"/>
              </a:rPr>
              <a:t>Calculate the distance between two points or a point and a line</a:t>
            </a:r>
          </a:p>
          <a:p>
            <a:pPr marL="457112" indent="-457112">
              <a:buFont typeface="+mj-lt"/>
              <a:buAutoNum type="arabicPeriod"/>
            </a:pPr>
            <a:r>
              <a:rPr lang="en-US" sz="1800" b="1">
                <a:solidFill>
                  <a:schemeClr val="accent2"/>
                </a:solidFill>
                <a:cs typeface="Segoe UI Light" panose="020B0502040204020203" pitchFamily="34" charset="0"/>
              </a:rPr>
              <a:t>Contains</a:t>
            </a:r>
          </a:p>
          <a:p>
            <a:pPr lvl="1">
              <a:lnSpc>
                <a:spcPct val="150000"/>
              </a:lnSpc>
              <a:buFont typeface="Arial" panose="020B0604020202020204" pitchFamily="34" charset="0"/>
              <a:buChar char="•"/>
            </a:pPr>
            <a:r>
              <a:rPr lang="en-US" sz="1400">
                <a:solidFill>
                  <a:schemeClr val="tx1"/>
                </a:solidFill>
                <a:cs typeface="Segoe UI Light" panose="020B0502040204020203" pitchFamily="34" charset="0"/>
              </a:rPr>
              <a:t>Check whether a point is in a given circle or polygon</a:t>
            </a:r>
          </a:p>
          <a:p>
            <a:pPr marL="457112" indent="-457112">
              <a:buFont typeface="+mj-lt"/>
              <a:buAutoNum type="arabicPeriod"/>
            </a:pPr>
            <a:r>
              <a:rPr lang="en-US" sz="1800" b="1">
                <a:solidFill>
                  <a:schemeClr val="accent2"/>
                </a:solidFill>
                <a:cs typeface="Segoe UI Light" panose="020B0502040204020203" pitchFamily="34" charset="0"/>
              </a:rPr>
              <a:t>Advanced features</a:t>
            </a:r>
            <a:endParaRPr lang="en-US" sz="1800">
              <a:solidFill>
                <a:schemeClr val="accent2"/>
              </a:solidFill>
              <a:cs typeface="Segoe UI Light" panose="020B0502040204020203" pitchFamily="34" charset="0"/>
            </a:endParaRPr>
          </a:p>
          <a:p>
            <a:pPr lvl="1">
              <a:lnSpc>
                <a:spcPct val="150000"/>
              </a:lnSpc>
              <a:buFont typeface="Arial" panose="020B0604020202020204" pitchFamily="34" charset="0"/>
              <a:buChar char="•"/>
            </a:pPr>
            <a:r>
              <a:rPr lang="en-US" sz="1400">
                <a:solidFill>
                  <a:schemeClr val="tx1"/>
                </a:solidFill>
                <a:cs typeface="Segoe UI Light" panose="020B0502040204020203" pitchFamily="34" charset="0"/>
              </a:rPr>
              <a:t>Densification to control shape edges, geodesics or straight lines</a:t>
            </a:r>
          </a:p>
          <a:p>
            <a:pPr lvl="1">
              <a:lnSpc>
                <a:spcPct val="150000"/>
              </a:lnSpc>
              <a:buFont typeface="Arial" panose="020B0604020202020204" pitchFamily="34" charset="0"/>
              <a:buChar char="•"/>
            </a:pPr>
            <a:r>
              <a:rPr lang="en-US" sz="1400">
                <a:solidFill>
                  <a:schemeClr val="tx1"/>
                </a:solidFill>
                <a:cs typeface="Segoe UI Light" panose="020B0502040204020203" pitchFamily="34" charset="0"/>
              </a:rPr>
              <a:t>H3-Rings</a:t>
            </a:r>
          </a:p>
          <a:p>
            <a:pPr marL="0" indent="0">
              <a:lnSpc>
                <a:spcPct val="150000"/>
              </a:lnSpc>
              <a:buNone/>
            </a:pPr>
            <a:r>
              <a:rPr lang="en-US" sz="1400">
                <a:solidFill>
                  <a:schemeClr val="tx1"/>
                </a:solidFill>
                <a:cs typeface="Segoe UI Light" panose="020B0502040204020203" pitchFamily="34" charset="0"/>
              </a:rPr>
              <a:t>Geospatial coordinates are interpreted as represented per the WGS-84 reference system</a:t>
            </a:r>
            <a:r>
              <a:rPr lang="en-US" sz="1400">
                <a:solidFill>
                  <a:schemeClr val="tx1"/>
                </a:solidFill>
              </a:rPr>
              <a:t>.</a:t>
            </a:r>
          </a:p>
        </p:txBody>
      </p:sp>
      <p:sp>
        <p:nvSpPr>
          <p:cNvPr id="6" name="Rectangle 5">
            <a:extLst>
              <a:ext uri="{FF2B5EF4-FFF2-40B4-BE49-F238E27FC236}">
                <a16:creationId xmlns:a16="http://schemas.microsoft.com/office/drawing/2014/main" id="{86418F1C-6633-4384-A389-9BFD84332F73}"/>
              </a:ext>
            </a:extLst>
          </p:cNvPr>
          <p:cNvSpPr/>
          <p:nvPr/>
        </p:nvSpPr>
        <p:spPr bwMode="auto">
          <a:xfrm>
            <a:off x="8692035" y="536127"/>
            <a:ext cx="2498728" cy="635684"/>
          </a:xfrm>
          <a:prstGeom prst="rect">
            <a:avLst/>
          </a:prstGeom>
          <a:gradFill>
            <a:gsLst>
              <a:gs pos="1000">
                <a:schemeClr val="accent1">
                  <a:lumMod val="50000"/>
                  <a:alpha val="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708B6181-4172-43C3-9FFE-FF2DB4BEE31A}"/>
              </a:ext>
            </a:extLst>
          </p:cNvPr>
          <p:cNvSpPr/>
          <p:nvPr/>
        </p:nvSpPr>
        <p:spPr bwMode="auto">
          <a:xfrm>
            <a:off x="10876181" y="460334"/>
            <a:ext cx="787270" cy="787270"/>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pic>
        <p:nvPicPr>
          <p:cNvPr id="13" name="Picture 12">
            <a:extLst>
              <a:ext uri="{FF2B5EF4-FFF2-40B4-BE49-F238E27FC236}">
                <a16:creationId xmlns:a16="http://schemas.microsoft.com/office/drawing/2014/main" id="{2562A956-F50E-431B-A2E9-2649B492020F}"/>
              </a:ext>
            </a:extLst>
          </p:cNvPr>
          <p:cNvPicPr>
            <a:picLocks noChangeAspect="1"/>
          </p:cNvPicPr>
          <p:nvPr/>
        </p:nvPicPr>
        <p:blipFill>
          <a:blip r:embed="rId3"/>
          <a:stretch>
            <a:fillRect/>
          </a:stretch>
        </p:blipFill>
        <p:spPr>
          <a:xfrm>
            <a:off x="11031010" y="631075"/>
            <a:ext cx="477611" cy="477611"/>
          </a:xfrm>
          <a:prstGeom prst="rect">
            <a:avLst/>
          </a:prstGeom>
        </p:spPr>
      </p:pic>
      <p:pic>
        <p:nvPicPr>
          <p:cNvPr id="5" name="Picture 4" descr="Manhattan with a hole">
            <a:extLst>
              <a:ext uri="{FF2B5EF4-FFF2-40B4-BE49-F238E27FC236}">
                <a16:creationId xmlns:a16="http://schemas.microsoft.com/office/drawing/2014/main" id="{D079FD59-127C-4E8B-A5FF-1898E102E9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4235" y="4145479"/>
            <a:ext cx="3724078" cy="2124222"/>
          </a:xfrm>
          <a:prstGeom prst="rect">
            <a:avLst/>
          </a:prstGeom>
          <a:noFill/>
          <a:ln>
            <a:solidFill>
              <a:schemeClr val="tx1"/>
            </a:solidFill>
          </a:ln>
          <a:effectLst>
            <a:outerShdw blurRad="1524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2" descr="Places near Seattle">
            <a:extLst>
              <a:ext uri="{FF2B5EF4-FFF2-40B4-BE49-F238E27FC236}">
                <a16:creationId xmlns:a16="http://schemas.microsoft.com/office/drawing/2014/main" id="{943B7432-735D-48C0-94F1-14F6920C82F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62887" y="2964729"/>
            <a:ext cx="3724078" cy="1846037"/>
          </a:xfrm>
          <a:prstGeom prst="rect">
            <a:avLst/>
          </a:prstGeom>
          <a:noFill/>
          <a:ln>
            <a:solidFill>
              <a:schemeClr val="tx1"/>
            </a:solidFill>
          </a:ln>
          <a:effectLst>
            <a:outerShdw blurRad="1524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8" descr="Distance between Seattle and Los Angeles">
            <a:extLst>
              <a:ext uri="{FF2B5EF4-FFF2-40B4-BE49-F238E27FC236}">
                <a16:creationId xmlns:a16="http://schemas.microsoft.com/office/drawing/2014/main" id="{82A26F4C-507E-4216-A0EA-288A1FAFD8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51538" y="1448720"/>
            <a:ext cx="3724078" cy="1863556"/>
          </a:xfrm>
          <a:prstGeom prst="rect">
            <a:avLst/>
          </a:prstGeom>
          <a:noFill/>
          <a:ln>
            <a:solidFill>
              <a:schemeClr val="tx1"/>
            </a:solidFill>
          </a:ln>
          <a:effectLst>
            <a:outerShdw blurRad="1524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1043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a:lstStyle/>
          <a:p>
            <a:r>
              <a:rPr lang="en-US"/>
              <a:t>Cross Queries</a:t>
            </a:r>
            <a:endParaRPr lang="en-US">
              <a:solidFill>
                <a:schemeClr val="accent2"/>
              </a:solidFill>
            </a:endParaRPr>
          </a:p>
        </p:txBody>
      </p:sp>
      <p:sp>
        <p:nvSpPr>
          <p:cNvPr id="110" name="TextBox 109">
            <a:extLst>
              <a:ext uri="{FF2B5EF4-FFF2-40B4-BE49-F238E27FC236}">
                <a16:creationId xmlns:a16="http://schemas.microsoft.com/office/drawing/2014/main" id="{4148C721-2582-4EC9-8A78-33F2969DB158}"/>
              </a:ext>
            </a:extLst>
          </p:cNvPr>
          <p:cNvSpPr txBox="1"/>
          <p:nvPr/>
        </p:nvSpPr>
        <p:spPr>
          <a:xfrm>
            <a:off x="2299394" y="1586293"/>
            <a:ext cx="7593211" cy="461665"/>
          </a:xfrm>
          <a:prstGeom prst="rect">
            <a:avLst/>
          </a:prstGeom>
          <a:noFill/>
        </p:spPr>
        <p:txBody>
          <a:bodyPr wrap="square" rtlCol="0">
            <a:spAutoFit/>
          </a:bodyPr>
          <a:lstStyle/>
          <a:p>
            <a:pPr defTabSz="914016">
              <a:spcAft>
                <a:spcPts val="600"/>
              </a:spcAft>
              <a:buSzPct val="90000"/>
              <a:defRPr/>
            </a:pPr>
            <a:r>
              <a:rPr lang="en-US" sz="2400">
                <a:solidFill>
                  <a:srgbClr val="FFFFFF"/>
                </a:solidFill>
                <a:latin typeface="Segoe UI"/>
              </a:rPr>
              <a:t>Between Data Explorer databases and pools</a:t>
            </a:r>
          </a:p>
        </p:txBody>
      </p:sp>
      <p:sp>
        <p:nvSpPr>
          <p:cNvPr id="3" name="Rectangle 2">
            <a:extLst>
              <a:ext uri="{FF2B5EF4-FFF2-40B4-BE49-F238E27FC236}">
                <a16:creationId xmlns:a16="http://schemas.microsoft.com/office/drawing/2014/main" id="{560DDC58-8C08-4525-BC60-9A45DD32054B}"/>
              </a:ext>
            </a:extLst>
          </p:cNvPr>
          <p:cNvSpPr/>
          <p:nvPr/>
        </p:nvSpPr>
        <p:spPr bwMode="auto">
          <a:xfrm>
            <a:off x="8692035" y="536127"/>
            <a:ext cx="2498728" cy="635684"/>
          </a:xfrm>
          <a:prstGeom prst="rect">
            <a:avLst/>
          </a:prstGeom>
          <a:gradFill>
            <a:gsLst>
              <a:gs pos="1000">
                <a:schemeClr val="accent1">
                  <a:lumMod val="50000"/>
                  <a:alpha val="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FDAFC38D-7E51-4D21-8517-7F83273C76EE}"/>
              </a:ext>
            </a:extLst>
          </p:cNvPr>
          <p:cNvSpPr/>
          <p:nvPr/>
        </p:nvSpPr>
        <p:spPr bwMode="auto">
          <a:xfrm>
            <a:off x="10876181" y="460334"/>
            <a:ext cx="787270" cy="787270"/>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pic>
        <p:nvPicPr>
          <p:cNvPr id="11" name="Picture 10">
            <a:extLst>
              <a:ext uri="{FF2B5EF4-FFF2-40B4-BE49-F238E27FC236}">
                <a16:creationId xmlns:a16="http://schemas.microsoft.com/office/drawing/2014/main" id="{980DAED4-E405-4FEA-9320-8701CA38EBC6}"/>
              </a:ext>
            </a:extLst>
          </p:cNvPr>
          <p:cNvPicPr>
            <a:picLocks noChangeAspect="1"/>
          </p:cNvPicPr>
          <p:nvPr/>
        </p:nvPicPr>
        <p:blipFill>
          <a:blip r:embed="rId3"/>
          <a:stretch>
            <a:fillRect/>
          </a:stretch>
        </p:blipFill>
        <p:spPr>
          <a:xfrm>
            <a:off x="11031010" y="631075"/>
            <a:ext cx="477611" cy="477611"/>
          </a:xfrm>
          <a:prstGeom prst="rect">
            <a:avLst/>
          </a:prstGeom>
        </p:spPr>
      </p:pic>
      <p:sp>
        <p:nvSpPr>
          <p:cNvPr id="24" name="TextBox 23">
            <a:extLst>
              <a:ext uri="{FF2B5EF4-FFF2-40B4-BE49-F238E27FC236}">
                <a16:creationId xmlns:a16="http://schemas.microsoft.com/office/drawing/2014/main" id="{34BECB4E-FF86-48A2-A97C-6F3A18138EFF}"/>
              </a:ext>
            </a:extLst>
          </p:cNvPr>
          <p:cNvSpPr txBox="1"/>
          <p:nvPr/>
        </p:nvSpPr>
        <p:spPr>
          <a:xfrm>
            <a:off x="2299394" y="2711578"/>
            <a:ext cx="7593211" cy="461665"/>
          </a:xfrm>
          <a:prstGeom prst="rect">
            <a:avLst/>
          </a:prstGeom>
          <a:noFill/>
        </p:spPr>
        <p:txBody>
          <a:bodyPr wrap="square" rtlCol="0">
            <a:spAutoFit/>
          </a:bodyPr>
          <a:lstStyle/>
          <a:p>
            <a:pPr defTabSz="914016">
              <a:spcAft>
                <a:spcPts val="600"/>
              </a:spcAft>
              <a:buSzPct val="90000"/>
              <a:defRPr/>
            </a:pPr>
            <a:r>
              <a:rPr lang="en-US" sz="2400">
                <a:solidFill>
                  <a:srgbClr val="FFFFFF"/>
                </a:solidFill>
                <a:latin typeface="Segoe UI"/>
              </a:rPr>
              <a:t>Query SQL pool from Data Explorer pool</a:t>
            </a:r>
          </a:p>
        </p:txBody>
      </p:sp>
      <p:sp>
        <p:nvSpPr>
          <p:cNvPr id="25" name="TextBox 24">
            <a:extLst>
              <a:ext uri="{FF2B5EF4-FFF2-40B4-BE49-F238E27FC236}">
                <a16:creationId xmlns:a16="http://schemas.microsoft.com/office/drawing/2014/main" id="{1BF2CFB1-3467-49EF-84B2-E24380FC5BDB}"/>
              </a:ext>
            </a:extLst>
          </p:cNvPr>
          <p:cNvSpPr txBox="1"/>
          <p:nvPr/>
        </p:nvSpPr>
        <p:spPr>
          <a:xfrm>
            <a:off x="2299394" y="3824337"/>
            <a:ext cx="7593211" cy="461665"/>
          </a:xfrm>
          <a:prstGeom prst="rect">
            <a:avLst/>
          </a:prstGeom>
          <a:noFill/>
        </p:spPr>
        <p:txBody>
          <a:bodyPr wrap="square" rtlCol="0">
            <a:spAutoFit/>
          </a:bodyPr>
          <a:lstStyle/>
          <a:p>
            <a:pPr defTabSz="914016">
              <a:spcAft>
                <a:spcPts val="600"/>
              </a:spcAft>
              <a:buSzPct val="90000"/>
              <a:defRPr/>
            </a:pPr>
            <a:r>
              <a:rPr lang="en-US" sz="2400">
                <a:solidFill>
                  <a:srgbClr val="FFFFFF"/>
                </a:solidFill>
                <a:latin typeface="Segoe UI"/>
              </a:rPr>
              <a:t>Query Azure Monitor from Data Explorer pool</a:t>
            </a:r>
          </a:p>
        </p:txBody>
      </p:sp>
      <p:sp>
        <p:nvSpPr>
          <p:cNvPr id="26" name="TextBox 25">
            <a:extLst>
              <a:ext uri="{FF2B5EF4-FFF2-40B4-BE49-F238E27FC236}">
                <a16:creationId xmlns:a16="http://schemas.microsoft.com/office/drawing/2014/main" id="{2992F060-BB7D-4DA3-91DF-E4C11A413E86}"/>
              </a:ext>
            </a:extLst>
          </p:cNvPr>
          <p:cNvSpPr txBox="1"/>
          <p:nvPr/>
        </p:nvSpPr>
        <p:spPr>
          <a:xfrm>
            <a:off x="2299394" y="4849414"/>
            <a:ext cx="7593211" cy="461665"/>
          </a:xfrm>
          <a:prstGeom prst="rect">
            <a:avLst/>
          </a:prstGeom>
          <a:noFill/>
        </p:spPr>
        <p:txBody>
          <a:bodyPr wrap="square" rtlCol="0">
            <a:spAutoFit/>
          </a:bodyPr>
          <a:lstStyle/>
          <a:p>
            <a:pPr defTabSz="914016">
              <a:spcAft>
                <a:spcPts val="600"/>
              </a:spcAft>
              <a:buSzPct val="90000"/>
              <a:defRPr/>
            </a:pPr>
            <a:r>
              <a:rPr lang="en-US" sz="2400">
                <a:solidFill>
                  <a:srgbClr val="FFFFFF"/>
                </a:solidFill>
                <a:latin typeface="Segoe UI"/>
              </a:rPr>
              <a:t>Query </a:t>
            </a:r>
            <a:r>
              <a:rPr lang="en-US" sz="2400" err="1">
                <a:solidFill>
                  <a:srgbClr val="FFFFFF"/>
                </a:solidFill>
                <a:latin typeface="Segoe UI"/>
              </a:rPr>
              <a:t>CosmosDB</a:t>
            </a:r>
            <a:r>
              <a:rPr lang="en-US" sz="2400">
                <a:solidFill>
                  <a:srgbClr val="FFFFFF"/>
                </a:solidFill>
                <a:latin typeface="Segoe UI"/>
              </a:rPr>
              <a:t> from Data Explorer pool</a:t>
            </a:r>
            <a:endParaRPr kumimoji="0" lang="en-US" sz="3200" b="0" i="0" u="none" strike="noStrike" kern="1200" cap="none" spc="0" normalizeH="0" baseline="0" noProof="0">
              <a:ln>
                <a:noFill/>
              </a:ln>
              <a:solidFill>
                <a:srgbClr val="50E6FF"/>
              </a:solidFill>
              <a:effectLst/>
              <a:uLnTx/>
              <a:uFillTx/>
              <a:latin typeface="Segoe UI"/>
              <a:ea typeface="+mn-ea"/>
              <a:cs typeface="Segoe UI Light" panose="020B0502040204020203" pitchFamily="34" charset="0"/>
            </a:endParaRPr>
          </a:p>
        </p:txBody>
      </p:sp>
      <p:sp>
        <p:nvSpPr>
          <p:cNvPr id="28" name="Oval 27">
            <a:extLst>
              <a:ext uri="{FF2B5EF4-FFF2-40B4-BE49-F238E27FC236}">
                <a16:creationId xmlns:a16="http://schemas.microsoft.com/office/drawing/2014/main" id="{04A8C319-7AAE-4A05-AA87-14A9F4ACA4F8}"/>
              </a:ext>
            </a:extLst>
          </p:cNvPr>
          <p:cNvSpPr/>
          <p:nvPr/>
        </p:nvSpPr>
        <p:spPr bwMode="auto">
          <a:xfrm>
            <a:off x="1055450" y="1411956"/>
            <a:ext cx="812189" cy="812189"/>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F7E32361-D8FD-4D6D-9A6F-BF7AE95E85B6}"/>
              </a:ext>
            </a:extLst>
          </p:cNvPr>
          <p:cNvSpPr/>
          <p:nvPr/>
        </p:nvSpPr>
        <p:spPr bwMode="auto">
          <a:xfrm>
            <a:off x="1055450" y="2493345"/>
            <a:ext cx="812189" cy="812189"/>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A2504033-9C60-4EC0-A533-187BB117CE32}"/>
              </a:ext>
            </a:extLst>
          </p:cNvPr>
          <p:cNvSpPr/>
          <p:nvPr/>
        </p:nvSpPr>
        <p:spPr bwMode="auto">
          <a:xfrm>
            <a:off x="1036177" y="3574734"/>
            <a:ext cx="812189" cy="812189"/>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80E112BF-7D36-4100-85F1-9BCD7A640D8E}"/>
              </a:ext>
            </a:extLst>
          </p:cNvPr>
          <p:cNvSpPr/>
          <p:nvPr/>
        </p:nvSpPr>
        <p:spPr bwMode="auto">
          <a:xfrm>
            <a:off x="1026776" y="4656123"/>
            <a:ext cx="812189" cy="812189"/>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6A1EF71-6B18-46F1-A14C-63AB9FD359DF}"/>
              </a:ext>
            </a:extLst>
          </p:cNvPr>
          <p:cNvSpPr/>
          <p:nvPr/>
        </p:nvSpPr>
        <p:spPr bwMode="auto">
          <a:xfrm>
            <a:off x="740282" y="1568300"/>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BA8C3981-9B5C-4B20-87B6-8DFA7B94CEEF}"/>
              </a:ext>
            </a:extLst>
          </p:cNvPr>
          <p:cNvPicPr>
            <a:picLocks noChangeAspect="1"/>
          </p:cNvPicPr>
          <p:nvPr/>
        </p:nvPicPr>
        <p:blipFill>
          <a:blip r:embed="rId3"/>
          <a:stretch>
            <a:fillRect/>
          </a:stretch>
        </p:blipFill>
        <p:spPr>
          <a:xfrm>
            <a:off x="838304" y="1666321"/>
            <a:ext cx="303459" cy="303459"/>
          </a:xfrm>
          <a:prstGeom prst="rect">
            <a:avLst/>
          </a:prstGeom>
        </p:spPr>
      </p:pic>
      <p:sp>
        <p:nvSpPr>
          <p:cNvPr id="35" name="Oval 34">
            <a:extLst>
              <a:ext uri="{FF2B5EF4-FFF2-40B4-BE49-F238E27FC236}">
                <a16:creationId xmlns:a16="http://schemas.microsoft.com/office/drawing/2014/main" id="{96B680FB-3708-42AB-B56F-6AEB93C6BD1F}"/>
              </a:ext>
            </a:extLst>
          </p:cNvPr>
          <p:cNvSpPr/>
          <p:nvPr/>
        </p:nvSpPr>
        <p:spPr bwMode="auto">
          <a:xfrm>
            <a:off x="1682130" y="1568300"/>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CAFD5B7B-D3B6-4105-923A-4BA5EDE7FBD6}"/>
              </a:ext>
            </a:extLst>
          </p:cNvPr>
          <p:cNvPicPr>
            <a:picLocks noChangeAspect="1"/>
          </p:cNvPicPr>
          <p:nvPr/>
        </p:nvPicPr>
        <p:blipFill>
          <a:blip r:embed="rId3"/>
          <a:stretch>
            <a:fillRect/>
          </a:stretch>
        </p:blipFill>
        <p:spPr>
          <a:xfrm>
            <a:off x="1780152" y="1666321"/>
            <a:ext cx="303459" cy="303459"/>
          </a:xfrm>
          <a:prstGeom prst="rect">
            <a:avLst/>
          </a:prstGeom>
        </p:spPr>
      </p:pic>
      <p:sp>
        <p:nvSpPr>
          <p:cNvPr id="37" name="Oval 36">
            <a:extLst>
              <a:ext uri="{FF2B5EF4-FFF2-40B4-BE49-F238E27FC236}">
                <a16:creationId xmlns:a16="http://schemas.microsoft.com/office/drawing/2014/main" id="{565E3BC2-EAD3-4A38-9B66-F528FB196E6A}"/>
              </a:ext>
            </a:extLst>
          </p:cNvPr>
          <p:cNvSpPr/>
          <p:nvPr/>
        </p:nvSpPr>
        <p:spPr bwMode="auto">
          <a:xfrm>
            <a:off x="740282" y="2650378"/>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a:extLst>
              <a:ext uri="{FF2B5EF4-FFF2-40B4-BE49-F238E27FC236}">
                <a16:creationId xmlns:a16="http://schemas.microsoft.com/office/drawing/2014/main" id="{2AD9E0FC-D22B-4B66-B8C5-03223AE0EA95}"/>
              </a:ext>
            </a:extLst>
          </p:cNvPr>
          <p:cNvPicPr>
            <a:picLocks noChangeAspect="1"/>
          </p:cNvPicPr>
          <p:nvPr/>
        </p:nvPicPr>
        <p:blipFill>
          <a:blip r:embed="rId3"/>
          <a:stretch>
            <a:fillRect/>
          </a:stretch>
        </p:blipFill>
        <p:spPr>
          <a:xfrm>
            <a:off x="838304" y="2748399"/>
            <a:ext cx="303459" cy="303459"/>
          </a:xfrm>
          <a:prstGeom prst="rect">
            <a:avLst/>
          </a:prstGeom>
        </p:spPr>
      </p:pic>
      <p:sp>
        <p:nvSpPr>
          <p:cNvPr id="39" name="Oval 38">
            <a:extLst>
              <a:ext uri="{FF2B5EF4-FFF2-40B4-BE49-F238E27FC236}">
                <a16:creationId xmlns:a16="http://schemas.microsoft.com/office/drawing/2014/main" id="{2BED37A9-DB34-4F10-91DD-7616728FCE53}"/>
              </a:ext>
            </a:extLst>
          </p:cNvPr>
          <p:cNvSpPr/>
          <p:nvPr/>
        </p:nvSpPr>
        <p:spPr bwMode="auto">
          <a:xfrm>
            <a:off x="1682130" y="2650378"/>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CD5B168-8633-49F4-A32C-1A5AB8FE3C54}"/>
              </a:ext>
            </a:extLst>
          </p:cNvPr>
          <p:cNvSpPr/>
          <p:nvPr/>
        </p:nvSpPr>
        <p:spPr bwMode="auto">
          <a:xfrm>
            <a:off x="740282" y="3756598"/>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a:extLst>
              <a:ext uri="{FF2B5EF4-FFF2-40B4-BE49-F238E27FC236}">
                <a16:creationId xmlns:a16="http://schemas.microsoft.com/office/drawing/2014/main" id="{E8EF0FD4-CBBC-4F6B-97C8-A4E9A7901902}"/>
              </a:ext>
            </a:extLst>
          </p:cNvPr>
          <p:cNvPicPr>
            <a:picLocks noChangeAspect="1"/>
          </p:cNvPicPr>
          <p:nvPr/>
        </p:nvPicPr>
        <p:blipFill>
          <a:blip r:embed="rId3"/>
          <a:stretch>
            <a:fillRect/>
          </a:stretch>
        </p:blipFill>
        <p:spPr>
          <a:xfrm>
            <a:off x="838304" y="3854619"/>
            <a:ext cx="303459" cy="303459"/>
          </a:xfrm>
          <a:prstGeom prst="rect">
            <a:avLst/>
          </a:prstGeom>
        </p:spPr>
      </p:pic>
      <p:sp>
        <p:nvSpPr>
          <p:cNvPr id="43" name="Oval 42">
            <a:extLst>
              <a:ext uri="{FF2B5EF4-FFF2-40B4-BE49-F238E27FC236}">
                <a16:creationId xmlns:a16="http://schemas.microsoft.com/office/drawing/2014/main" id="{BDC5C61B-FD8F-4855-811C-11A9FC459D16}"/>
              </a:ext>
            </a:extLst>
          </p:cNvPr>
          <p:cNvSpPr/>
          <p:nvPr/>
        </p:nvSpPr>
        <p:spPr bwMode="auto">
          <a:xfrm>
            <a:off x="1682130" y="3756598"/>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38F0CBE7-67C0-4034-B08D-C96914B8826C}"/>
              </a:ext>
            </a:extLst>
          </p:cNvPr>
          <p:cNvSpPr/>
          <p:nvPr/>
        </p:nvSpPr>
        <p:spPr bwMode="auto">
          <a:xfrm>
            <a:off x="740282" y="4836397"/>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a:extLst>
              <a:ext uri="{FF2B5EF4-FFF2-40B4-BE49-F238E27FC236}">
                <a16:creationId xmlns:a16="http://schemas.microsoft.com/office/drawing/2014/main" id="{4ADA4E34-4DD2-4CCF-98BD-5D0B9DB4087D}"/>
              </a:ext>
            </a:extLst>
          </p:cNvPr>
          <p:cNvPicPr>
            <a:picLocks noChangeAspect="1"/>
          </p:cNvPicPr>
          <p:nvPr/>
        </p:nvPicPr>
        <p:blipFill>
          <a:blip r:embed="rId3"/>
          <a:stretch>
            <a:fillRect/>
          </a:stretch>
        </p:blipFill>
        <p:spPr>
          <a:xfrm>
            <a:off x="838304" y="4934418"/>
            <a:ext cx="303459" cy="303459"/>
          </a:xfrm>
          <a:prstGeom prst="rect">
            <a:avLst/>
          </a:prstGeom>
        </p:spPr>
      </p:pic>
      <p:sp>
        <p:nvSpPr>
          <p:cNvPr id="47" name="Oval 46">
            <a:extLst>
              <a:ext uri="{FF2B5EF4-FFF2-40B4-BE49-F238E27FC236}">
                <a16:creationId xmlns:a16="http://schemas.microsoft.com/office/drawing/2014/main" id="{1E959AE4-F8B1-49F0-A2EB-250521B96D0E}"/>
              </a:ext>
            </a:extLst>
          </p:cNvPr>
          <p:cNvSpPr/>
          <p:nvPr/>
        </p:nvSpPr>
        <p:spPr bwMode="auto">
          <a:xfrm>
            <a:off x="1682130" y="4836397"/>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776CC6BA-96F2-4355-A4A1-30774508CB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0284" y="2737203"/>
            <a:ext cx="223194" cy="327003"/>
          </a:xfrm>
          <a:prstGeom prst="rect">
            <a:avLst/>
          </a:prstGeom>
        </p:spPr>
      </p:pic>
      <p:pic>
        <p:nvPicPr>
          <p:cNvPr id="13" name="Graphic 12">
            <a:extLst>
              <a:ext uri="{FF2B5EF4-FFF2-40B4-BE49-F238E27FC236}">
                <a16:creationId xmlns:a16="http://schemas.microsoft.com/office/drawing/2014/main" id="{574853A7-37C8-4E06-A91C-620C73BB15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46687" y="4927473"/>
            <a:ext cx="370388" cy="436529"/>
          </a:xfrm>
          <a:prstGeom prst="rect">
            <a:avLst/>
          </a:prstGeom>
        </p:spPr>
      </p:pic>
      <p:grpSp>
        <p:nvGrpSpPr>
          <p:cNvPr id="15" name="Group 14">
            <a:extLst>
              <a:ext uri="{FF2B5EF4-FFF2-40B4-BE49-F238E27FC236}">
                <a16:creationId xmlns:a16="http://schemas.microsoft.com/office/drawing/2014/main" id="{27342835-7283-436B-9128-7101C8481D37}"/>
              </a:ext>
            </a:extLst>
          </p:cNvPr>
          <p:cNvGrpSpPr/>
          <p:nvPr/>
        </p:nvGrpSpPr>
        <p:grpSpPr>
          <a:xfrm>
            <a:off x="1663972" y="3760665"/>
            <a:ext cx="535819" cy="400110"/>
            <a:chOff x="9779185" y="3433501"/>
            <a:chExt cx="1038052" cy="775140"/>
          </a:xfrm>
        </p:grpSpPr>
        <p:pic>
          <p:nvPicPr>
            <p:cNvPr id="16" name="Graphic 15">
              <a:extLst>
                <a:ext uri="{FF2B5EF4-FFF2-40B4-BE49-F238E27FC236}">
                  <a16:creationId xmlns:a16="http://schemas.microsoft.com/office/drawing/2014/main" id="{BCE4EFFD-509F-4076-A791-5DA8034165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9185" y="3433501"/>
              <a:ext cx="1038052" cy="775140"/>
            </a:xfrm>
            <a:prstGeom prst="rect">
              <a:avLst/>
            </a:prstGeom>
          </p:spPr>
        </p:pic>
        <p:pic>
          <p:nvPicPr>
            <p:cNvPr id="17" name="Graphic 16">
              <a:extLst>
                <a:ext uri="{FF2B5EF4-FFF2-40B4-BE49-F238E27FC236}">
                  <a16:creationId xmlns:a16="http://schemas.microsoft.com/office/drawing/2014/main" id="{34EC574D-784B-4036-BCE5-D03EA1FA88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98743" y="3773454"/>
              <a:ext cx="364844" cy="361526"/>
            </a:xfrm>
            <a:prstGeom prst="rect">
              <a:avLst/>
            </a:prstGeom>
          </p:spPr>
        </p:pic>
      </p:grpSp>
      <p:grpSp>
        <p:nvGrpSpPr>
          <p:cNvPr id="4" name="Group 3">
            <a:extLst>
              <a:ext uri="{FF2B5EF4-FFF2-40B4-BE49-F238E27FC236}">
                <a16:creationId xmlns:a16="http://schemas.microsoft.com/office/drawing/2014/main" id="{C06B19B6-7A74-4E94-B9A0-85835B854CC6}"/>
              </a:ext>
            </a:extLst>
          </p:cNvPr>
          <p:cNvGrpSpPr/>
          <p:nvPr/>
        </p:nvGrpSpPr>
        <p:grpSpPr>
          <a:xfrm>
            <a:off x="1382123" y="2781167"/>
            <a:ext cx="173689" cy="301874"/>
            <a:chOff x="1679730" y="1163990"/>
            <a:chExt cx="173689" cy="301874"/>
          </a:xfrm>
        </p:grpSpPr>
        <p:sp>
          <p:nvSpPr>
            <p:cNvPr id="52" name="arrow_25">
              <a:extLst>
                <a:ext uri="{FF2B5EF4-FFF2-40B4-BE49-F238E27FC236}">
                  <a16:creationId xmlns:a16="http://schemas.microsoft.com/office/drawing/2014/main" id="{63505250-817E-4403-946B-12F62B8D60AC}"/>
                </a:ext>
              </a:extLst>
            </p:cNvPr>
            <p:cNvSpPr>
              <a:spLocks noChangeAspect="1" noEditPoints="1"/>
            </p:cNvSpPr>
            <p:nvPr/>
          </p:nvSpPr>
          <p:spPr bwMode="auto">
            <a:xfrm rot="18873330" flipV="1">
              <a:off x="1686435" y="1157285"/>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arrow_25">
              <a:extLst>
                <a:ext uri="{FF2B5EF4-FFF2-40B4-BE49-F238E27FC236}">
                  <a16:creationId xmlns:a16="http://schemas.microsoft.com/office/drawing/2014/main" id="{66E9FBAA-528B-4D71-A1A1-E5592EA76A8D}"/>
                </a:ext>
              </a:extLst>
            </p:cNvPr>
            <p:cNvSpPr>
              <a:spLocks noChangeAspect="1" noEditPoints="1"/>
            </p:cNvSpPr>
            <p:nvPr/>
          </p:nvSpPr>
          <p:spPr bwMode="auto">
            <a:xfrm rot="2726670" flipH="1" flipV="1">
              <a:off x="1711716" y="1324161"/>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D52D9126-860D-43B3-B3E2-ED4DE81C775C}"/>
              </a:ext>
            </a:extLst>
          </p:cNvPr>
          <p:cNvGrpSpPr/>
          <p:nvPr/>
        </p:nvGrpSpPr>
        <p:grpSpPr>
          <a:xfrm>
            <a:off x="1375033" y="1674863"/>
            <a:ext cx="173689" cy="301874"/>
            <a:chOff x="1679730" y="1163990"/>
            <a:chExt cx="173689" cy="301874"/>
          </a:xfrm>
        </p:grpSpPr>
        <p:sp>
          <p:nvSpPr>
            <p:cNvPr id="55" name="arrow_25">
              <a:extLst>
                <a:ext uri="{FF2B5EF4-FFF2-40B4-BE49-F238E27FC236}">
                  <a16:creationId xmlns:a16="http://schemas.microsoft.com/office/drawing/2014/main" id="{7AAE97C9-C097-4CCC-9616-986EC67827FE}"/>
                </a:ext>
              </a:extLst>
            </p:cNvPr>
            <p:cNvSpPr>
              <a:spLocks noChangeAspect="1" noEditPoints="1"/>
            </p:cNvSpPr>
            <p:nvPr/>
          </p:nvSpPr>
          <p:spPr bwMode="auto">
            <a:xfrm rot="18873330" flipV="1">
              <a:off x="1686435" y="1157285"/>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arrow_25">
              <a:extLst>
                <a:ext uri="{FF2B5EF4-FFF2-40B4-BE49-F238E27FC236}">
                  <a16:creationId xmlns:a16="http://schemas.microsoft.com/office/drawing/2014/main" id="{8E104F7A-91EB-4A4D-8B6D-A55B1DCD70BF}"/>
                </a:ext>
              </a:extLst>
            </p:cNvPr>
            <p:cNvSpPr>
              <a:spLocks noChangeAspect="1" noEditPoints="1"/>
            </p:cNvSpPr>
            <p:nvPr/>
          </p:nvSpPr>
          <p:spPr bwMode="auto">
            <a:xfrm rot="2726670" flipH="1" flipV="1">
              <a:off x="1711716" y="1324161"/>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E9215E9C-D706-44B1-A8F8-B92776250C62}"/>
              </a:ext>
            </a:extLst>
          </p:cNvPr>
          <p:cNvGrpSpPr/>
          <p:nvPr/>
        </p:nvGrpSpPr>
        <p:grpSpPr>
          <a:xfrm>
            <a:off x="1362850" y="3859271"/>
            <a:ext cx="173689" cy="301874"/>
            <a:chOff x="1679730" y="1163990"/>
            <a:chExt cx="173689" cy="301874"/>
          </a:xfrm>
        </p:grpSpPr>
        <p:sp>
          <p:nvSpPr>
            <p:cNvPr id="59" name="arrow_25">
              <a:extLst>
                <a:ext uri="{FF2B5EF4-FFF2-40B4-BE49-F238E27FC236}">
                  <a16:creationId xmlns:a16="http://schemas.microsoft.com/office/drawing/2014/main" id="{3321ED2F-8009-4BCA-BDDA-D9724413644B}"/>
                </a:ext>
              </a:extLst>
            </p:cNvPr>
            <p:cNvSpPr>
              <a:spLocks noChangeAspect="1" noEditPoints="1"/>
            </p:cNvSpPr>
            <p:nvPr/>
          </p:nvSpPr>
          <p:spPr bwMode="auto">
            <a:xfrm rot="18873330" flipV="1">
              <a:off x="1686435" y="1157285"/>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arrow_25">
              <a:extLst>
                <a:ext uri="{FF2B5EF4-FFF2-40B4-BE49-F238E27FC236}">
                  <a16:creationId xmlns:a16="http://schemas.microsoft.com/office/drawing/2014/main" id="{7CF2A2F5-AE7C-4458-A5B8-C24BBABECE9F}"/>
                </a:ext>
              </a:extLst>
            </p:cNvPr>
            <p:cNvSpPr>
              <a:spLocks noChangeAspect="1" noEditPoints="1"/>
            </p:cNvSpPr>
            <p:nvPr/>
          </p:nvSpPr>
          <p:spPr bwMode="auto">
            <a:xfrm rot="2726670" flipH="1" flipV="1">
              <a:off x="1711716" y="1324161"/>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218DD2ED-15C8-412A-8F6F-50F41C4104AE}"/>
              </a:ext>
            </a:extLst>
          </p:cNvPr>
          <p:cNvGrpSpPr/>
          <p:nvPr/>
        </p:nvGrpSpPr>
        <p:grpSpPr>
          <a:xfrm>
            <a:off x="1362392" y="4942757"/>
            <a:ext cx="173689" cy="301874"/>
            <a:chOff x="1679730" y="1163990"/>
            <a:chExt cx="173689" cy="301874"/>
          </a:xfrm>
        </p:grpSpPr>
        <p:sp>
          <p:nvSpPr>
            <p:cNvPr id="62" name="arrow_25">
              <a:extLst>
                <a:ext uri="{FF2B5EF4-FFF2-40B4-BE49-F238E27FC236}">
                  <a16:creationId xmlns:a16="http://schemas.microsoft.com/office/drawing/2014/main" id="{EB1C0B23-03A2-40F8-B761-AC9248A20792}"/>
                </a:ext>
              </a:extLst>
            </p:cNvPr>
            <p:cNvSpPr>
              <a:spLocks noChangeAspect="1" noEditPoints="1"/>
            </p:cNvSpPr>
            <p:nvPr/>
          </p:nvSpPr>
          <p:spPr bwMode="auto">
            <a:xfrm rot="18873330" flipV="1">
              <a:off x="1686435" y="1157285"/>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arrow_25">
              <a:extLst>
                <a:ext uri="{FF2B5EF4-FFF2-40B4-BE49-F238E27FC236}">
                  <a16:creationId xmlns:a16="http://schemas.microsoft.com/office/drawing/2014/main" id="{53173E9C-2292-45A1-BE6C-04089EA614EF}"/>
                </a:ext>
              </a:extLst>
            </p:cNvPr>
            <p:cNvSpPr>
              <a:spLocks noChangeAspect="1" noEditPoints="1"/>
            </p:cNvSpPr>
            <p:nvPr/>
          </p:nvSpPr>
          <p:spPr bwMode="auto">
            <a:xfrm rot="2726670" flipH="1" flipV="1">
              <a:off x="1711716" y="1324161"/>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58ABCCE2-9CEA-4485-84B9-19E5EBFD24EA}"/>
              </a:ext>
            </a:extLst>
          </p:cNvPr>
          <p:cNvSpPr txBox="1"/>
          <p:nvPr/>
        </p:nvSpPr>
        <p:spPr>
          <a:xfrm>
            <a:off x="2299394" y="5916196"/>
            <a:ext cx="7593211" cy="461665"/>
          </a:xfrm>
          <a:prstGeom prst="rect">
            <a:avLst/>
          </a:prstGeom>
          <a:noFill/>
        </p:spPr>
        <p:txBody>
          <a:bodyPr wrap="square" rtlCol="0">
            <a:spAutoFit/>
          </a:bodyPr>
          <a:lstStyle/>
          <a:p>
            <a:pPr defTabSz="914016">
              <a:spcAft>
                <a:spcPts val="600"/>
              </a:spcAft>
              <a:buSzPct val="90000"/>
              <a:defRPr/>
            </a:pPr>
            <a:r>
              <a:rPr lang="en-US" sz="2400">
                <a:solidFill>
                  <a:srgbClr val="FFFFFF"/>
                </a:solidFill>
                <a:latin typeface="Segoe UI"/>
              </a:rPr>
              <a:t>Query Data Lake from Data Explorer pool</a:t>
            </a:r>
            <a:endParaRPr kumimoji="0" lang="en-US" sz="3200" b="0" i="0" u="none" strike="noStrike" kern="1200" cap="none" spc="0" normalizeH="0" baseline="0" noProof="0">
              <a:ln>
                <a:noFill/>
              </a:ln>
              <a:solidFill>
                <a:srgbClr val="50E6FF"/>
              </a:solidFill>
              <a:effectLst/>
              <a:uLnTx/>
              <a:uFillTx/>
              <a:latin typeface="Segoe UI"/>
              <a:ea typeface="+mn-ea"/>
              <a:cs typeface="Segoe UI Light" panose="020B0502040204020203" pitchFamily="34" charset="0"/>
            </a:endParaRPr>
          </a:p>
        </p:txBody>
      </p:sp>
      <p:sp>
        <p:nvSpPr>
          <p:cNvPr id="48" name="Oval 47">
            <a:extLst>
              <a:ext uri="{FF2B5EF4-FFF2-40B4-BE49-F238E27FC236}">
                <a16:creationId xmlns:a16="http://schemas.microsoft.com/office/drawing/2014/main" id="{A55D3B3C-52BE-4A69-8511-5F9DF957070F}"/>
              </a:ext>
            </a:extLst>
          </p:cNvPr>
          <p:cNvSpPr/>
          <p:nvPr/>
        </p:nvSpPr>
        <p:spPr bwMode="auto">
          <a:xfrm>
            <a:off x="1026776" y="5722905"/>
            <a:ext cx="812189" cy="812189"/>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C5981338-D39E-4FAA-87A4-0D495DDE7B3B}"/>
              </a:ext>
            </a:extLst>
          </p:cNvPr>
          <p:cNvSpPr/>
          <p:nvPr/>
        </p:nvSpPr>
        <p:spPr bwMode="auto">
          <a:xfrm>
            <a:off x="740282" y="5903179"/>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66C84800-4D2D-464A-80EC-DD573CBDB8D5}"/>
              </a:ext>
            </a:extLst>
          </p:cNvPr>
          <p:cNvPicPr>
            <a:picLocks noChangeAspect="1"/>
          </p:cNvPicPr>
          <p:nvPr/>
        </p:nvPicPr>
        <p:blipFill>
          <a:blip r:embed="rId3"/>
          <a:stretch>
            <a:fillRect/>
          </a:stretch>
        </p:blipFill>
        <p:spPr>
          <a:xfrm>
            <a:off x="838304" y="6001200"/>
            <a:ext cx="303459" cy="303459"/>
          </a:xfrm>
          <a:prstGeom prst="rect">
            <a:avLst/>
          </a:prstGeom>
        </p:spPr>
      </p:pic>
      <p:sp>
        <p:nvSpPr>
          <p:cNvPr id="51" name="Oval 50">
            <a:extLst>
              <a:ext uri="{FF2B5EF4-FFF2-40B4-BE49-F238E27FC236}">
                <a16:creationId xmlns:a16="http://schemas.microsoft.com/office/drawing/2014/main" id="{94912572-EA4C-4A47-9287-28FA3693E061}"/>
              </a:ext>
            </a:extLst>
          </p:cNvPr>
          <p:cNvSpPr/>
          <p:nvPr/>
        </p:nvSpPr>
        <p:spPr bwMode="auto">
          <a:xfrm>
            <a:off x="1682130" y="5903179"/>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16CBF9BC-D4C5-4E30-AB22-9992DBE1FA44}"/>
              </a:ext>
            </a:extLst>
          </p:cNvPr>
          <p:cNvGrpSpPr/>
          <p:nvPr/>
        </p:nvGrpSpPr>
        <p:grpSpPr>
          <a:xfrm>
            <a:off x="1362392" y="6009539"/>
            <a:ext cx="173689" cy="301874"/>
            <a:chOff x="1679730" y="1163990"/>
            <a:chExt cx="173689" cy="301874"/>
          </a:xfrm>
        </p:grpSpPr>
        <p:sp>
          <p:nvSpPr>
            <p:cNvPr id="65" name="arrow_25">
              <a:extLst>
                <a:ext uri="{FF2B5EF4-FFF2-40B4-BE49-F238E27FC236}">
                  <a16:creationId xmlns:a16="http://schemas.microsoft.com/office/drawing/2014/main" id="{69A985AA-C0D4-45A7-9B84-27C1660A57E8}"/>
                </a:ext>
              </a:extLst>
            </p:cNvPr>
            <p:cNvSpPr>
              <a:spLocks noChangeAspect="1" noEditPoints="1"/>
            </p:cNvSpPr>
            <p:nvPr/>
          </p:nvSpPr>
          <p:spPr bwMode="auto">
            <a:xfrm rot="18873330" flipV="1">
              <a:off x="1686435" y="1157285"/>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arrow_25">
              <a:extLst>
                <a:ext uri="{FF2B5EF4-FFF2-40B4-BE49-F238E27FC236}">
                  <a16:creationId xmlns:a16="http://schemas.microsoft.com/office/drawing/2014/main" id="{10BC1911-7E62-4E2A-8B91-270A5D099907}"/>
                </a:ext>
              </a:extLst>
            </p:cNvPr>
            <p:cNvSpPr>
              <a:spLocks noChangeAspect="1" noEditPoints="1"/>
            </p:cNvSpPr>
            <p:nvPr/>
          </p:nvSpPr>
          <p:spPr bwMode="auto">
            <a:xfrm rot="2726670" flipH="1" flipV="1">
              <a:off x="1711716" y="1324161"/>
              <a:ext cx="134998" cy="148408"/>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 name="Graphic 4">
            <a:extLst>
              <a:ext uri="{FF2B5EF4-FFF2-40B4-BE49-F238E27FC236}">
                <a16:creationId xmlns:a16="http://schemas.microsoft.com/office/drawing/2014/main" id="{4A8E6C20-79FC-45E9-8C8A-683A29078D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80152" y="6001200"/>
            <a:ext cx="334582" cy="334582"/>
          </a:xfrm>
          <a:prstGeom prst="rect">
            <a:avLst/>
          </a:prstGeom>
        </p:spPr>
      </p:pic>
    </p:spTree>
    <p:extLst>
      <p:ext uri="{BB962C8B-B14F-4D97-AF65-F5344CB8AC3E}">
        <p14:creationId xmlns:p14="http://schemas.microsoft.com/office/powerpoint/2010/main" val="33368567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CE4FD8-0334-4A31-AF81-8A0241E3637D}"/>
              </a:ext>
            </a:extLst>
          </p:cNvPr>
          <p:cNvSpPr/>
          <p:nvPr/>
        </p:nvSpPr>
        <p:spPr bwMode="auto">
          <a:xfrm>
            <a:off x="5532906" y="4064736"/>
            <a:ext cx="2144182" cy="1761329"/>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a:lstStyle/>
          <a:p>
            <a:r>
              <a:rPr lang="en-US"/>
              <a:t>Data Sharing</a:t>
            </a:r>
            <a:endParaRPr lang="en-US">
              <a:solidFill>
                <a:schemeClr val="accent2"/>
              </a:solidFill>
            </a:endParaRPr>
          </a:p>
        </p:txBody>
      </p:sp>
      <p:sp>
        <p:nvSpPr>
          <p:cNvPr id="110" name="TextBox 109">
            <a:extLst>
              <a:ext uri="{FF2B5EF4-FFF2-40B4-BE49-F238E27FC236}">
                <a16:creationId xmlns:a16="http://schemas.microsoft.com/office/drawing/2014/main" id="{4148C721-2582-4EC9-8A78-33F2969DB158}"/>
              </a:ext>
            </a:extLst>
          </p:cNvPr>
          <p:cNvSpPr txBox="1"/>
          <p:nvPr/>
        </p:nvSpPr>
        <p:spPr>
          <a:xfrm>
            <a:off x="1544200" y="1505396"/>
            <a:ext cx="4970583" cy="1800493"/>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Light" panose="020B0502040204020203" pitchFamily="34" charset="0"/>
              </a:rPr>
              <a:t>Share data within the company</a:t>
            </a:r>
          </a:p>
          <a:p>
            <a:pPr marL="228600" marR="0" lvl="1" indent="-22860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Load balancing</a:t>
            </a:r>
          </a:p>
          <a:p>
            <a:pPr marL="228600" marR="0" lvl="1" indent="-22860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Data-as-a-service</a:t>
            </a:r>
          </a:p>
          <a:p>
            <a:pPr marL="228600" marR="0" lvl="1" indent="-22860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lang="en-US">
                <a:solidFill>
                  <a:srgbClr val="FFFFFF"/>
                </a:solidFill>
                <a:latin typeface="Segoe UI"/>
                <a:cs typeface="Segoe UI Light" panose="020B0502040204020203" pitchFamily="34" charset="0"/>
              </a:rPr>
              <a:t>Hub and Spoke model</a:t>
            </a:r>
            <a:endParaRPr kumimoji="0" lang="en-US"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endParaRPr>
          </a:p>
          <a:p>
            <a:pPr marL="228600" marR="0" lvl="1" indent="-228600" algn="l" defTabSz="914367"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b="0"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Chargeback</a:t>
            </a:r>
          </a:p>
        </p:txBody>
      </p:sp>
      <p:sp>
        <p:nvSpPr>
          <p:cNvPr id="112" name="TextBox 111">
            <a:extLst>
              <a:ext uri="{FF2B5EF4-FFF2-40B4-BE49-F238E27FC236}">
                <a16:creationId xmlns:a16="http://schemas.microsoft.com/office/drawing/2014/main" id="{0A417C5E-558F-4224-9D14-30C5DD9CB34E}"/>
              </a:ext>
            </a:extLst>
          </p:cNvPr>
          <p:cNvSpPr txBox="1"/>
          <p:nvPr/>
        </p:nvSpPr>
        <p:spPr>
          <a:xfrm>
            <a:off x="1544200" y="4517780"/>
            <a:ext cx="3524065" cy="129266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Light" panose="020B0502040204020203" pitchFamily="34" charset="0"/>
              </a:rPr>
              <a:t>No Maintenance </a:t>
            </a:r>
          </a:p>
          <a:p>
            <a:pPr marL="342900" lvl="0" indent="-342900" defTabSz="914367">
              <a:buFont typeface="Arial" panose="020B0604020202020204" pitchFamily="34" charset="0"/>
              <a:buChar char="•"/>
              <a:defRPr/>
            </a:pPr>
            <a:r>
              <a:rPr lang="en-US" b="1">
                <a:solidFill>
                  <a:srgbClr val="FFFFFF"/>
                </a:solidFill>
                <a:latin typeface="Segoe UI Light" panose="020B0502040204020203" pitchFamily="34" charset="0"/>
                <a:cs typeface="Segoe UI Light" panose="020B0502040204020203" pitchFamily="34" charset="0"/>
              </a:rPr>
              <a:t>In-Place Data Sharing </a:t>
            </a:r>
          </a:p>
          <a:p>
            <a:pPr marL="342900" lvl="0" indent="-342900" defTabSz="914367">
              <a:buFont typeface="Arial" panose="020B0604020202020204" pitchFamily="34" charset="0"/>
              <a:buChar char="•"/>
              <a:defRPr/>
            </a:pPr>
            <a:r>
              <a:rPr lang="en-US" b="1">
                <a:solidFill>
                  <a:srgbClr val="FFFFFF"/>
                </a:solidFill>
                <a:latin typeface="Segoe UI Light" panose="020B0502040204020203" pitchFamily="34" charset="0"/>
                <a:cs typeface="Segoe UI Light" panose="020B0502040204020203" pitchFamily="34" charset="0"/>
              </a:rPr>
              <a:t>No data pipeline to maintain </a:t>
            </a:r>
          </a:p>
          <a:p>
            <a:pPr marL="342900" lvl="0" indent="-342900" defTabSz="914367">
              <a:buFont typeface="Arial" panose="020B0604020202020204" pitchFamily="34" charset="0"/>
              <a:buChar char="•"/>
              <a:defRPr/>
            </a:pPr>
            <a:r>
              <a:rPr lang="en-US" b="1">
                <a:solidFill>
                  <a:srgbClr val="FFFFFF"/>
                </a:solidFill>
                <a:latin typeface="Segoe UI Light" panose="020B0502040204020203" pitchFamily="34" charset="0"/>
                <a:cs typeface="Segoe UI Light" panose="020B0502040204020203" pitchFamily="34" charset="0"/>
              </a:rPr>
              <a:t>Near real-time updates</a:t>
            </a:r>
          </a:p>
        </p:txBody>
      </p:sp>
      <p:grpSp>
        <p:nvGrpSpPr>
          <p:cNvPr id="9" name="Group 8">
            <a:extLst>
              <a:ext uri="{FF2B5EF4-FFF2-40B4-BE49-F238E27FC236}">
                <a16:creationId xmlns:a16="http://schemas.microsoft.com/office/drawing/2014/main" id="{F2B772B9-FC61-4EA6-8E02-798453C0C9E3}"/>
              </a:ext>
            </a:extLst>
          </p:cNvPr>
          <p:cNvGrpSpPr/>
          <p:nvPr/>
        </p:nvGrpSpPr>
        <p:grpSpPr>
          <a:xfrm>
            <a:off x="575511" y="4517780"/>
            <a:ext cx="682393" cy="686223"/>
            <a:chOff x="607629" y="4904093"/>
            <a:chExt cx="682393" cy="686223"/>
          </a:xfrm>
        </p:grpSpPr>
        <p:sp>
          <p:nvSpPr>
            <p:cNvPr id="20" name="Oval 19">
              <a:extLst>
                <a:ext uri="{FF2B5EF4-FFF2-40B4-BE49-F238E27FC236}">
                  <a16:creationId xmlns:a16="http://schemas.microsoft.com/office/drawing/2014/main" id="{1CBDF4FE-634D-4516-8BC2-CFE25E38158D}"/>
                </a:ext>
              </a:extLst>
            </p:cNvPr>
            <p:cNvSpPr/>
            <p:nvPr/>
          </p:nvSpPr>
          <p:spPr bwMode="auto">
            <a:xfrm>
              <a:off x="607629" y="4904093"/>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browser_3">
              <a:extLst>
                <a:ext uri="{FF2B5EF4-FFF2-40B4-BE49-F238E27FC236}">
                  <a16:creationId xmlns:a16="http://schemas.microsoft.com/office/drawing/2014/main" id="{CBEDAB3A-0512-48B9-BE52-60B10CD6358E}"/>
                </a:ext>
              </a:extLst>
            </p:cNvPr>
            <p:cNvSpPr>
              <a:spLocks noChangeAspect="1" noEditPoints="1"/>
            </p:cNvSpPr>
            <p:nvPr/>
          </p:nvSpPr>
          <p:spPr bwMode="auto">
            <a:xfrm>
              <a:off x="790569" y="5073174"/>
              <a:ext cx="316513" cy="301061"/>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F62BF15E-9F45-405E-AA83-353C8080CBB6}"/>
              </a:ext>
            </a:extLst>
          </p:cNvPr>
          <p:cNvGrpSpPr/>
          <p:nvPr/>
        </p:nvGrpSpPr>
        <p:grpSpPr>
          <a:xfrm>
            <a:off x="607629" y="1456192"/>
            <a:ext cx="682393" cy="686223"/>
            <a:chOff x="607629" y="1456192"/>
            <a:chExt cx="682393" cy="686223"/>
          </a:xfrm>
        </p:grpSpPr>
        <p:sp>
          <p:nvSpPr>
            <p:cNvPr id="12" name="Oval 11">
              <a:extLst>
                <a:ext uri="{FF2B5EF4-FFF2-40B4-BE49-F238E27FC236}">
                  <a16:creationId xmlns:a16="http://schemas.microsoft.com/office/drawing/2014/main" id="{642C06C8-D1E6-49EB-8EB7-0EC5542CF788}"/>
                </a:ext>
              </a:extLst>
            </p:cNvPr>
            <p:cNvSpPr/>
            <p:nvPr/>
          </p:nvSpPr>
          <p:spPr bwMode="auto">
            <a:xfrm>
              <a:off x="607629" y="1456192"/>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arrow_16">
              <a:extLst>
                <a:ext uri="{FF2B5EF4-FFF2-40B4-BE49-F238E27FC236}">
                  <a16:creationId xmlns:a16="http://schemas.microsoft.com/office/drawing/2014/main" id="{C3088071-683C-48E7-A881-1185A00122E4}"/>
                </a:ext>
              </a:extLst>
            </p:cNvPr>
            <p:cNvSpPr>
              <a:spLocks noChangeAspect="1" noEditPoints="1"/>
            </p:cNvSpPr>
            <p:nvPr/>
          </p:nvSpPr>
          <p:spPr bwMode="auto">
            <a:xfrm>
              <a:off x="764996" y="1647619"/>
              <a:ext cx="367658" cy="270983"/>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 name="Rectangle 2">
            <a:extLst>
              <a:ext uri="{FF2B5EF4-FFF2-40B4-BE49-F238E27FC236}">
                <a16:creationId xmlns:a16="http://schemas.microsoft.com/office/drawing/2014/main" id="{560DDC58-8C08-4525-BC60-9A45DD32054B}"/>
              </a:ext>
            </a:extLst>
          </p:cNvPr>
          <p:cNvSpPr/>
          <p:nvPr/>
        </p:nvSpPr>
        <p:spPr bwMode="auto">
          <a:xfrm>
            <a:off x="8692035" y="536127"/>
            <a:ext cx="2498728" cy="635684"/>
          </a:xfrm>
          <a:prstGeom prst="rect">
            <a:avLst/>
          </a:prstGeom>
          <a:gradFill>
            <a:gsLst>
              <a:gs pos="1000">
                <a:schemeClr val="accent1">
                  <a:lumMod val="50000"/>
                  <a:alpha val="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FDAFC38D-7E51-4D21-8517-7F83273C76EE}"/>
              </a:ext>
            </a:extLst>
          </p:cNvPr>
          <p:cNvSpPr/>
          <p:nvPr/>
        </p:nvSpPr>
        <p:spPr bwMode="auto">
          <a:xfrm>
            <a:off x="10876181" y="460334"/>
            <a:ext cx="787270" cy="787270"/>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pic>
        <p:nvPicPr>
          <p:cNvPr id="11" name="Picture 10">
            <a:extLst>
              <a:ext uri="{FF2B5EF4-FFF2-40B4-BE49-F238E27FC236}">
                <a16:creationId xmlns:a16="http://schemas.microsoft.com/office/drawing/2014/main" id="{980DAED4-E405-4FEA-9320-8701CA38EBC6}"/>
              </a:ext>
            </a:extLst>
          </p:cNvPr>
          <p:cNvPicPr>
            <a:picLocks noChangeAspect="1"/>
          </p:cNvPicPr>
          <p:nvPr/>
        </p:nvPicPr>
        <p:blipFill>
          <a:blip r:embed="rId4"/>
          <a:stretch>
            <a:fillRect/>
          </a:stretch>
        </p:blipFill>
        <p:spPr>
          <a:xfrm>
            <a:off x="11031010" y="631075"/>
            <a:ext cx="477611" cy="477611"/>
          </a:xfrm>
          <a:prstGeom prst="rect">
            <a:avLst/>
          </a:prstGeom>
        </p:spPr>
      </p:pic>
      <p:sp>
        <p:nvSpPr>
          <p:cNvPr id="64" name="Rectangle 63">
            <a:extLst>
              <a:ext uri="{FF2B5EF4-FFF2-40B4-BE49-F238E27FC236}">
                <a16:creationId xmlns:a16="http://schemas.microsoft.com/office/drawing/2014/main" id="{EA140560-BF4C-436D-A593-6C36ECC726A0}"/>
              </a:ext>
            </a:extLst>
          </p:cNvPr>
          <p:cNvSpPr/>
          <p:nvPr/>
        </p:nvSpPr>
        <p:spPr bwMode="auto">
          <a:xfrm>
            <a:off x="5530203" y="5910950"/>
            <a:ext cx="2146884" cy="3691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C104AF0E-CAB7-4C2F-AE76-0884FCB91EE8}"/>
              </a:ext>
            </a:extLst>
          </p:cNvPr>
          <p:cNvSpPr txBox="1"/>
          <p:nvPr/>
        </p:nvSpPr>
        <p:spPr>
          <a:xfrm>
            <a:off x="5530203" y="4071442"/>
            <a:ext cx="2144182" cy="309308"/>
          </a:xfrm>
          <a:prstGeom prst="rect">
            <a:avLst/>
          </a:prstGeom>
          <a:solidFill>
            <a:schemeClr val="tx2"/>
          </a:solidFill>
        </p:spPr>
        <p:txBody>
          <a:bodyPr wrap="square" lIns="0" tIns="0" rIns="0" bIns="0" rtlCol="0" anchor="ctr" anchorCtr="0">
            <a:noAutofit/>
          </a:bodyPr>
          <a:lstStyle/>
          <a:p>
            <a:pPr marL="0" marR="0" lvl="0" indent="0" algn="ctr" defTabSz="914225"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chemeClr val="bg1"/>
                </a:solidFill>
                <a:effectLst/>
                <a:uLnTx/>
                <a:uFillTx/>
                <a:latin typeface="+mj-lt"/>
              </a:rPr>
              <a:t>Leader</a:t>
            </a:r>
          </a:p>
        </p:txBody>
      </p:sp>
      <p:sp>
        <p:nvSpPr>
          <p:cNvPr id="69" name="TextBox 68">
            <a:extLst>
              <a:ext uri="{FF2B5EF4-FFF2-40B4-BE49-F238E27FC236}">
                <a16:creationId xmlns:a16="http://schemas.microsoft.com/office/drawing/2014/main" id="{ED8112A3-0D29-4236-A0CB-9648A65CA5AA}"/>
              </a:ext>
            </a:extLst>
          </p:cNvPr>
          <p:cNvSpPr txBox="1"/>
          <p:nvPr/>
        </p:nvSpPr>
        <p:spPr>
          <a:xfrm>
            <a:off x="5640656" y="2544245"/>
            <a:ext cx="731520" cy="731520"/>
          </a:xfrm>
          <a:prstGeom prst="ellipse">
            <a:avLst/>
          </a:prstGeom>
          <a:solidFill>
            <a:schemeClr val="tx2">
              <a:lumMod val="50000"/>
            </a:schemeClr>
          </a:solidFill>
        </p:spPr>
        <p:txBody>
          <a:bodyPr wrap="square" lIns="0" tIns="0" rIns="0" bIns="0" rtlCol="0" anchor="ctr" anchorCtr="0">
            <a:noAutofit/>
          </a:bodyPr>
          <a:lstStyle/>
          <a:p>
            <a:pPr marL="0" marR="0" lvl="0" indent="0" algn="ctr" defTabSz="914225"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rPr>
              <a:t>Ingest</a:t>
            </a:r>
          </a:p>
        </p:txBody>
      </p:sp>
      <p:sp>
        <p:nvSpPr>
          <p:cNvPr id="70" name="TextBox 69">
            <a:extLst>
              <a:ext uri="{FF2B5EF4-FFF2-40B4-BE49-F238E27FC236}">
                <a16:creationId xmlns:a16="http://schemas.microsoft.com/office/drawing/2014/main" id="{AA52454A-1FBF-4960-9E05-5C832B358DA0}"/>
              </a:ext>
            </a:extLst>
          </p:cNvPr>
          <p:cNvSpPr txBox="1"/>
          <p:nvPr/>
        </p:nvSpPr>
        <p:spPr>
          <a:xfrm>
            <a:off x="6834081" y="2544245"/>
            <a:ext cx="731520" cy="731520"/>
          </a:xfrm>
          <a:prstGeom prst="ellipse">
            <a:avLst/>
          </a:prstGeom>
          <a:solidFill>
            <a:schemeClr val="tx2">
              <a:lumMod val="50000"/>
            </a:schemeClr>
          </a:solidFill>
        </p:spPr>
        <p:txBody>
          <a:bodyPr wrap="square" lIns="0" tIns="0" rIns="0" bIns="0" rtlCol="0" anchor="ctr" anchorCtr="0">
            <a:noAutofit/>
          </a:bodyPr>
          <a:lstStyle/>
          <a:p>
            <a:pPr marL="0" marR="0" lvl="0" indent="0" algn="ctr" defTabSz="914225"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rPr>
              <a:t>Query</a:t>
            </a:r>
          </a:p>
        </p:txBody>
      </p:sp>
      <p:sp>
        <p:nvSpPr>
          <p:cNvPr id="75" name="TextBox 74">
            <a:extLst>
              <a:ext uri="{FF2B5EF4-FFF2-40B4-BE49-F238E27FC236}">
                <a16:creationId xmlns:a16="http://schemas.microsoft.com/office/drawing/2014/main" id="{C5E6031B-F6A5-4615-A140-5903A011C33B}"/>
              </a:ext>
            </a:extLst>
          </p:cNvPr>
          <p:cNvSpPr txBox="1"/>
          <p:nvPr/>
        </p:nvSpPr>
        <p:spPr>
          <a:xfrm>
            <a:off x="5650952" y="5098407"/>
            <a:ext cx="471808" cy="217047"/>
          </a:xfrm>
          <a:prstGeom prst="rect">
            <a:avLst/>
          </a:prstGeom>
          <a:noFill/>
        </p:spPr>
        <p:txBody>
          <a:bodyPr wrap="square" lIns="0" tIns="0" rIns="0" bIns="0" rtlCol="0">
            <a:spAutoFit/>
          </a:bodyPr>
          <a:lstStyle/>
          <a:p>
            <a:pPr marL="0" marR="0" lvl="0" indent="0" algn="ctr" defTabSz="914225"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rPr>
              <a:t>DB1</a:t>
            </a:r>
          </a:p>
        </p:txBody>
      </p:sp>
      <p:sp>
        <p:nvSpPr>
          <p:cNvPr id="76" name="TextBox 75">
            <a:extLst>
              <a:ext uri="{FF2B5EF4-FFF2-40B4-BE49-F238E27FC236}">
                <a16:creationId xmlns:a16="http://schemas.microsoft.com/office/drawing/2014/main" id="{B0089A20-34D9-4661-88A8-BA72E8620C39}"/>
              </a:ext>
            </a:extLst>
          </p:cNvPr>
          <p:cNvSpPr txBox="1"/>
          <p:nvPr/>
        </p:nvSpPr>
        <p:spPr>
          <a:xfrm>
            <a:off x="6420852" y="5098407"/>
            <a:ext cx="471808" cy="217047"/>
          </a:xfrm>
          <a:prstGeom prst="rect">
            <a:avLst/>
          </a:prstGeom>
          <a:noFill/>
        </p:spPr>
        <p:txBody>
          <a:bodyPr wrap="square" lIns="0" tIns="0" rIns="0" bIns="0" rtlCol="0">
            <a:spAutoFit/>
          </a:bodyPr>
          <a:lstStyle/>
          <a:p>
            <a:pPr marL="0" marR="0" lvl="0" indent="0" algn="ctr" defTabSz="914225"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rPr>
              <a:t>DB2</a:t>
            </a:r>
          </a:p>
        </p:txBody>
      </p:sp>
      <p:sp>
        <p:nvSpPr>
          <p:cNvPr id="77" name="TextBox 76">
            <a:extLst>
              <a:ext uri="{FF2B5EF4-FFF2-40B4-BE49-F238E27FC236}">
                <a16:creationId xmlns:a16="http://schemas.microsoft.com/office/drawing/2014/main" id="{DDAD98F8-758F-4768-9F2C-9E900DCA2F9F}"/>
              </a:ext>
            </a:extLst>
          </p:cNvPr>
          <p:cNvSpPr txBox="1"/>
          <p:nvPr/>
        </p:nvSpPr>
        <p:spPr>
          <a:xfrm>
            <a:off x="7093793" y="5098407"/>
            <a:ext cx="471808" cy="217047"/>
          </a:xfrm>
          <a:prstGeom prst="rect">
            <a:avLst/>
          </a:prstGeom>
          <a:noFill/>
        </p:spPr>
        <p:txBody>
          <a:bodyPr wrap="square" lIns="0" tIns="0" rIns="0" bIns="0" rtlCol="0">
            <a:spAutoFit/>
          </a:bodyPr>
          <a:lstStyle/>
          <a:p>
            <a:pPr marL="0" marR="0" lvl="0" indent="0" algn="ctr" defTabSz="914225"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rPr>
              <a:t>DB3</a:t>
            </a:r>
          </a:p>
        </p:txBody>
      </p:sp>
      <p:cxnSp>
        <p:nvCxnSpPr>
          <p:cNvPr id="79" name="Connector: Elbow 78">
            <a:extLst>
              <a:ext uri="{FF2B5EF4-FFF2-40B4-BE49-F238E27FC236}">
                <a16:creationId xmlns:a16="http://schemas.microsoft.com/office/drawing/2014/main" id="{F5F41B1E-C975-4B26-A685-EEFED5A66911}"/>
              </a:ext>
            </a:extLst>
          </p:cNvPr>
          <p:cNvCxnSpPr>
            <a:cxnSpLocks/>
            <a:stCxn id="64" idx="3"/>
          </p:cNvCxnSpPr>
          <p:nvPr/>
        </p:nvCxnSpPr>
        <p:spPr>
          <a:xfrm flipV="1">
            <a:off x="7677087" y="4939081"/>
            <a:ext cx="1495743" cy="1156437"/>
          </a:xfrm>
          <a:prstGeom prst="bentConnector3">
            <a:avLst/>
          </a:prstGeom>
          <a:noFill/>
          <a:ln w="41275" cap="flat" cmpd="sng" algn="ctr">
            <a:solidFill>
              <a:schemeClr val="accent1"/>
            </a:solidFill>
            <a:prstDash val="dash"/>
            <a:headEnd type="none"/>
            <a:tailEnd type="triangle"/>
          </a:ln>
          <a:effectLst/>
        </p:spPr>
      </p:cxnSp>
      <p:sp>
        <p:nvSpPr>
          <p:cNvPr id="89" name="TextBox 88">
            <a:extLst>
              <a:ext uri="{FF2B5EF4-FFF2-40B4-BE49-F238E27FC236}">
                <a16:creationId xmlns:a16="http://schemas.microsoft.com/office/drawing/2014/main" id="{878800FE-9668-4991-85BC-44E1BBD018D9}"/>
              </a:ext>
            </a:extLst>
          </p:cNvPr>
          <p:cNvSpPr txBox="1"/>
          <p:nvPr/>
        </p:nvSpPr>
        <p:spPr>
          <a:xfrm>
            <a:off x="12068571" y="3983700"/>
            <a:ext cx="2490620" cy="441964"/>
          </a:xfrm>
          <a:prstGeom prst="rect">
            <a:avLst/>
          </a:prstGeom>
          <a:noFill/>
        </p:spPr>
        <p:txBody>
          <a:bodyPr wrap="square" lIns="179259" tIns="143407" rIns="179259" bIns="143407" rtlCol="0">
            <a:spAutoFit/>
          </a:bodyPr>
          <a:lstStyle/>
          <a:p>
            <a:pPr marL="0" marR="0" lvl="0" indent="0" algn="ctr" defTabSz="914225"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a:ln>
                  <a:noFill/>
                </a:ln>
                <a:solidFill>
                  <a:srgbClr val="FFFFFF"/>
                </a:solidFill>
                <a:effectLst/>
                <a:uLnTx/>
                <a:uFillTx/>
              </a:rPr>
              <a:t>Follower</a:t>
            </a:r>
          </a:p>
        </p:txBody>
      </p:sp>
      <p:sp>
        <p:nvSpPr>
          <p:cNvPr id="95" name="TextBox 94">
            <a:extLst>
              <a:ext uri="{FF2B5EF4-FFF2-40B4-BE49-F238E27FC236}">
                <a16:creationId xmlns:a16="http://schemas.microsoft.com/office/drawing/2014/main" id="{8E4DBAFC-E67E-44D6-B3DC-C0296D5F7122}"/>
              </a:ext>
            </a:extLst>
          </p:cNvPr>
          <p:cNvSpPr txBox="1"/>
          <p:nvPr/>
        </p:nvSpPr>
        <p:spPr>
          <a:xfrm>
            <a:off x="7960057" y="4470178"/>
            <a:ext cx="1183367" cy="44781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effectLst/>
                <a:uLnTx/>
                <a:uFillTx/>
              </a:rPr>
              <a:t>Symbolic link</a:t>
            </a:r>
          </a:p>
        </p:txBody>
      </p:sp>
      <p:sp>
        <p:nvSpPr>
          <p:cNvPr id="97" name="Rectangle 96">
            <a:extLst>
              <a:ext uri="{FF2B5EF4-FFF2-40B4-BE49-F238E27FC236}">
                <a16:creationId xmlns:a16="http://schemas.microsoft.com/office/drawing/2014/main" id="{AE3F90AF-4C84-417E-944E-6272D4D66A5F}"/>
              </a:ext>
            </a:extLst>
          </p:cNvPr>
          <p:cNvSpPr/>
          <p:nvPr/>
        </p:nvSpPr>
        <p:spPr>
          <a:xfrm>
            <a:off x="5835706" y="5966252"/>
            <a:ext cx="1479700" cy="258532"/>
          </a:xfrm>
          <a:prstGeom prst="rect">
            <a:avLst/>
          </a:prstGeom>
        </p:spPr>
        <p:txBody>
          <a:bodyPr wrap="none">
            <a:spAutoFit/>
          </a:bodyPr>
          <a:lstStyle/>
          <a:p>
            <a:pPr algn="ctr" defTabSz="913927"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Azure Blob Storage</a:t>
            </a:r>
          </a:p>
        </p:txBody>
      </p:sp>
      <p:sp>
        <p:nvSpPr>
          <p:cNvPr id="100" name="TextBox 99">
            <a:extLst>
              <a:ext uri="{FF2B5EF4-FFF2-40B4-BE49-F238E27FC236}">
                <a16:creationId xmlns:a16="http://schemas.microsoft.com/office/drawing/2014/main" id="{A6706266-949D-4BD3-B2B4-66B50F981E29}"/>
              </a:ext>
            </a:extLst>
          </p:cNvPr>
          <p:cNvSpPr txBox="1"/>
          <p:nvPr/>
        </p:nvSpPr>
        <p:spPr>
          <a:xfrm>
            <a:off x="5685718" y="5583257"/>
            <a:ext cx="1001402" cy="15234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FFFFFF"/>
                </a:solidFill>
                <a:effectLst/>
                <a:uLnTx/>
                <a:uFillTx/>
              </a:rPr>
              <a:t>Compute</a:t>
            </a:r>
          </a:p>
        </p:txBody>
      </p:sp>
      <p:pic>
        <p:nvPicPr>
          <p:cNvPr id="15" name="Picture 14">
            <a:extLst>
              <a:ext uri="{FF2B5EF4-FFF2-40B4-BE49-F238E27FC236}">
                <a16:creationId xmlns:a16="http://schemas.microsoft.com/office/drawing/2014/main" id="{F5D0081E-9491-4198-9B28-6B5CBC556F3D}"/>
              </a:ext>
            </a:extLst>
          </p:cNvPr>
          <p:cNvPicPr>
            <a:picLocks noChangeAspect="1"/>
          </p:cNvPicPr>
          <p:nvPr/>
        </p:nvPicPr>
        <p:blipFill>
          <a:blip r:embed="rId4"/>
          <a:stretch>
            <a:fillRect/>
          </a:stretch>
        </p:blipFill>
        <p:spPr>
          <a:xfrm>
            <a:off x="7171788" y="5456417"/>
            <a:ext cx="287235" cy="287235"/>
          </a:xfrm>
          <a:prstGeom prst="rect">
            <a:avLst/>
          </a:prstGeom>
        </p:spPr>
      </p:pic>
      <p:pic>
        <p:nvPicPr>
          <p:cNvPr id="8" name="Graphic 7">
            <a:extLst>
              <a:ext uri="{FF2B5EF4-FFF2-40B4-BE49-F238E27FC236}">
                <a16:creationId xmlns:a16="http://schemas.microsoft.com/office/drawing/2014/main" id="{3E0E762E-6A19-4BA2-9703-441DBC3EDC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13761" y="4453427"/>
            <a:ext cx="385236" cy="573920"/>
          </a:xfrm>
          <a:prstGeom prst="rect">
            <a:avLst/>
          </a:prstGeom>
        </p:spPr>
      </p:pic>
      <p:pic>
        <p:nvPicPr>
          <p:cNvPr id="61" name="Graphic 60">
            <a:extLst>
              <a:ext uri="{FF2B5EF4-FFF2-40B4-BE49-F238E27FC236}">
                <a16:creationId xmlns:a16="http://schemas.microsoft.com/office/drawing/2014/main" id="{69C0E3FF-96EC-4C9F-A6F2-60798ABC85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56508" y="4453427"/>
            <a:ext cx="385236" cy="573920"/>
          </a:xfrm>
          <a:prstGeom prst="rect">
            <a:avLst/>
          </a:prstGeom>
        </p:spPr>
      </p:pic>
      <p:pic>
        <p:nvPicPr>
          <p:cNvPr id="62" name="Graphic 61">
            <a:extLst>
              <a:ext uri="{FF2B5EF4-FFF2-40B4-BE49-F238E27FC236}">
                <a16:creationId xmlns:a16="http://schemas.microsoft.com/office/drawing/2014/main" id="{FDA9637B-B097-4A92-AF61-9326525F84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19637" y="4453427"/>
            <a:ext cx="385236" cy="573920"/>
          </a:xfrm>
          <a:prstGeom prst="rect">
            <a:avLst/>
          </a:prstGeom>
        </p:spPr>
      </p:pic>
      <p:sp>
        <p:nvSpPr>
          <p:cNvPr id="83" name="TextBox 82">
            <a:extLst>
              <a:ext uri="{FF2B5EF4-FFF2-40B4-BE49-F238E27FC236}">
                <a16:creationId xmlns:a16="http://schemas.microsoft.com/office/drawing/2014/main" id="{D2DCD285-C106-4C43-B344-3191EF01ABD8}"/>
              </a:ext>
            </a:extLst>
          </p:cNvPr>
          <p:cNvSpPr txBox="1"/>
          <p:nvPr/>
        </p:nvSpPr>
        <p:spPr>
          <a:xfrm>
            <a:off x="5722184" y="4751377"/>
            <a:ext cx="388126" cy="149208"/>
          </a:xfrm>
          <a:prstGeom prst="rect">
            <a:avLst/>
          </a:prstGeom>
          <a:noFill/>
        </p:spPr>
        <p:txBody>
          <a:bodyPr wrap="square" lIns="0" tIns="0" rIns="0" bIns="0" rtlCol="0">
            <a:spAutoFit/>
          </a:bodyPr>
          <a:lstStyle/>
          <a:p>
            <a:pPr marL="0" marR="0" lvl="0" indent="0" algn="ctr" defTabSz="914225" eaLnBrk="1" fontAlgn="auto" latinLnBrk="0" hangingPunct="1">
              <a:lnSpc>
                <a:spcPct val="90000"/>
              </a:lnSpc>
              <a:spcBef>
                <a:spcPts val="0"/>
              </a:spcBef>
              <a:spcAft>
                <a:spcPts val="588"/>
              </a:spcAft>
              <a:buClrTx/>
              <a:buSzTx/>
              <a:buFontTx/>
              <a:buNone/>
              <a:tabLst/>
              <a:defRPr/>
            </a:pPr>
            <a:r>
              <a:rPr kumimoji="0" lang="en-US" sz="1077" b="0" i="0" u="none" strike="noStrike" kern="0" cap="none" spc="0" normalizeH="0" baseline="0" noProof="0">
                <a:ln>
                  <a:noFill/>
                </a:ln>
                <a:effectLst/>
                <a:uLnTx/>
                <a:uFillTx/>
              </a:rPr>
              <a:t>R/W</a:t>
            </a:r>
          </a:p>
        </p:txBody>
      </p:sp>
      <p:sp>
        <p:nvSpPr>
          <p:cNvPr id="84" name="TextBox 83">
            <a:extLst>
              <a:ext uri="{FF2B5EF4-FFF2-40B4-BE49-F238E27FC236}">
                <a16:creationId xmlns:a16="http://schemas.microsoft.com/office/drawing/2014/main" id="{9E275B10-AB8A-4320-98F1-4B640048389C}"/>
              </a:ext>
            </a:extLst>
          </p:cNvPr>
          <p:cNvSpPr txBox="1"/>
          <p:nvPr/>
        </p:nvSpPr>
        <p:spPr>
          <a:xfrm>
            <a:off x="6456508" y="4751377"/>
            <a:ext cx="388126" cy="149208"/>
          </a:xfrm>
          <a:prstGeom prst="rect">
            <a:avLst/>
          </a:prstGeom>
          <a:noFill/>
        </p:spPr>
        <p:txBody>
          <a:bodyPr wrap="square" lIns="0" tIns="0" rIns="0" bIns="0" rtlCol="0">
            <a:spAutoFit/>
          </a:bodyPr>
          <a:lstStyle/>
          <a:p>
            <a:pPr marL="0" marR="0" lvl="0" indent="0" algn="ctr" defTabSz="914225" eaLnBrk="1" fontAlgn="auto" latinLnBrk="0" hangingPunct="1">
              <a:lnSpc>
                <a:spcPct val="90000"/>
              </a:lnSpc>
              <a:spcBef>
                <a:spcPts val="0"/>
              </a:spcBef>
              <a:spcAft>
                <a:spcPts val="588"/>
              </a:spcAft>
              <a:buClrTx/>
              <a:buSzTx/>
              <a:buFontTx/>
              <a:buNone/>
              <a:tabLst/>
              <a:defRPr/>
            </a:pPr>
            <a:r>
              <a:rPr kumimoji="0" lang="en-US" sz="1077" b="0" i="0" u="none" strike="noStrike" kern="0" cap="none" spc="0" normalizeH="0" baseline="0" noProof="0">
                <a:ln>
                  <a:noFill/>
                </a:ln>
                <a:effectLst/>
                <a:uLnTx/>
                <a:uFillTx/>
              </a:rPr>
              <a:t>R/W</a:t>
            </a:r>
          </a:p>
        </p:txBody>
      </p:sp>
      <p:sp>
        <p:nvSpPr>
          <p:cNvPr id="85" name="TextBox 84">
            <a:extLst>
              <a:ext uri="{FF2B5EF4-FFF2-40B4-BE49-F238E27FC236}">
                <a16:creationId xmlns:a16="http://schemas.microsoft.com/office/drawing/2014/main" id="{079B290A-4D08-41BA-83F5-1D7002368CA0}"/>
              </a:ext>
            </a:extLst>
          </p:cNvPr>
          <p:cNvSpPr txBox="1"/>
          <p:nvPr/>
        </p:nvSpPr>
        <p:spPr>
          <a:xfrm>
            <a:off x="7140316" y="4751377"/>
            <a:ext cx="388126" cy="149208"/>
          </a:xfrm>
          <a:prstGeom prst="rect">
            <a:avLst/>
          </a:prstGeom>
          <a:noFill/>
        </p:spPr>
        <p:txBody>
          <a:bodyPr wrap="square" lIns="0" tIns="0" rIns="0" bIns="0" rtlCol="0">
            <a:spAutoFit/>
          </a:bodyPr>
          <a:lstStyle/>
          <a:p>
            <a:pPr marL="0" marR="0" lvl="0" indent="0" algn="ctr" defTabSz="914225" eaLnBrk="1" fontAlgn="auto" latinLnBrk="0" hangingPunct="1">
              <a:lnSpc>
                <a:spcPct val="90000"/>
              </a:lnSpc>
              <a:spcBef>
                <a:spcPts val="0"/>
              </a:spcBef>
              <a:spcAft>
                <a:spcPts val="588"/>
              </a:spcAft>
              <a:buClrTx/>
              <a:buSzTx/>
              <a:buFontTx/>
              <a:buNone/>
              <a:tabLst/>
              <a:defRPr/>
            </a:pPr>
            <a:r>
              <a:rPr kumimoji="0" lang="en-US" sz="1077" b="0" i="0" u="none" strike="noStrike" kern="0" cap="none" spc="0" normalizeH="0" baseline="0" noProof="0">
                <a:ln>
                  <a:noFill/>
                </a:ln>
                <a:effectLst/>
                <a:uLnTx/>
                <a:uFillTx/>
              </a:rPr>
              <a:t>R/W</a:t>
            </a:r>
          </a:p>
        </p:txBody>
      </p:sp>
      <p:grpSp>
        <p:nvGrpSpPr>
          <p:cNvPr id="18" name="Group 17">
            <a:extLst>
              <a:ext uri="{FF2B5EF4-FFF2-40B4-BE49-F238E27FC236}">
                <a16:creationId xmlns:a16="http://schemas.microsoft.com/office/drawing/2014/main" id="{70476396-7801-4572-A621-4C977F05042B}"/>
              </a:ext>
            </a:extLst>
          </p:cNvPr>
          <p:cNvGrpSpPr/>
          <p:nvPr/>
        </p:nvGrpSpPr>
        <p:grpSpPr>
          <a:xfrm rot="5400000">
            <a:off x="5770178" y="3487265"/>
            <a:ext cx="488655" cy="406703"/>
            <a:chOff x="8669479" y="2466404"/>
            <a:chExt cx="716300" cy="596170"/>
          </a:xfrm>
        </p:grpSpPr>
        <p:sp>
          <p:nvSpPr>
            <p:cNvPr id="13" name="Oval 12">
              <a:extLst>
                <a:ext uri="{FF2B5EF4-FFF2-40B4-BE49-F238E27FC236}">
                  <a16:creationId xmlns:a16="http://schemas.microsoft.com/office/drawing/2014/main" id="{18BDF33D-3123-4F52-B482-63852EA01EE1}"/>
                </a:ext>
              </a:extLst>
            </p:cNvPr>
            <p:cNvSpPr/>
            <p:nvPr/>
          </p:nvSpPr>
          <p:spPr bwMode="auto">
            <a:xfrm>
              <a:off x="8669479" y="2466404"/>
              <a:ext cx="596170" cy="596170"/>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6" name="arrow_16">
              <a:extLst>
                <a:ext uri="{FF2B5EF4-FFF2-40B4-BE49-F238E27FC236}">
                  <a16:creationId xmlns:a16="http://schemas.microsoft.com/office/drawing/2014/main" id="{0BD0CB27-5D88-4815-8FCB-82ED30FF57B3}"/>
                </a:ext>
              </a:extLst>
            </p:cNvPr>
            <p:cNvSpPr>
              <a:spLocks noChangeAspect="1" noEditPoints="1"/>
            </p:cNvSpPr>
            <p:nvPr/>
          </p:nvSpPr>
          <p:spPr bwMode="auto">
            <a:xfrm>
              <a:off x="8954671" y="2604211"/>
              <a:ext cx="431108" cy="317749"/>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4" name="Group 93">
            <a:extLst>
              <a:ext uri="{FF2B5EF4-FFF2-40B4-BE49-F238E27FC236}">
                <a16:creationId xmlns:a16="http://schemas.microsoft.com/office/drawing/2014/main" id="{E655BE40-44E1-44AD-884A-3AFF3D190125}"/>
              </a:ext>
            </a:extLst>
          </p:cNvPr>
          <p:cNvGrpSpPr/>
          <p:nvPr/>
        </p:nvGrpSpPr>
        <p:grpSpPr>
          <a:xfrm rot="16200000">
            <a:off x="6958913" y="3487265"/>
            <a:ext cx="488655" cy="406703"/>
            <a:chOff x="8669479" y="2466404"/>
            <a:chExt cx="716300" cy="596170"/>
          </a:xfrm>
        </p:grpSpPr>
        <p:sp>
          <p:nvSpPr>
            <p:cNvPr id="96" name="Oval 95">
              <a:extLst>
                <a:ext uri="{FF2B5EF4-FFF2-40B4-BE49-F238E27FC236}">
                  <a16:creationId xmlns:a16="http://schemas.microsoft.com/office/drawing/2014/main" id="{BEC12F85-2120-468C-ADC3-64A8D1FAFBA7}"/>
                </a:ext>
              </a:extLst>
            </p:cNvPr>
            <p:cNvSpPr/>
            <p:nvPr/>
          </p:nvSpPr>
          <p:spPr bwMode="auto">
            <a:xfrm>
              <a:off x="8669479" y="2466404"/>
              <a:ext cx="596170" cy="596170"/>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02" name="arrow_16">
              <a:extLst>
                <a:ext uri="{FF2B5EF4-FFF2-40B4-BE49-F238E27FC236}">
                  <a16:creationId xmlns:a16="http://schemas.microsoft.com/office/drawing/2014/main" id="{C513E8B5-BB2F-4FE2-927C-0DBD838CB1FB}"/>
                </a:ext>
              </a:extLst>
            </p:cNvPr>
            <p:cNvSpPr>
              <a:spLocks noChangeAspect="1" noEditPoints="1"/>
            </p:cNvSpPr>
            <p:nvPr/>
          </p:nvSpPr>
          <p:spPr bwMode="auto">
            <a:xfrm>
              <a:off x="8954671" y="2604211"/>
              <a:ext cx="431108" cy="317749"/>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03" name="Rectangle 102">
            <a:extLst>
              <a:ext uri="{FF2B5EF4-FFF2-40B4-BE49-F238E27FC236}">
                <a16:creationId xmlns:a16="http://schemas.microsoft.com/office/drawing/2014/main" id="{817A7914-882D-4F37-86D2-BB481BAD0644}"/>
              </a:ext>
            </a:extLst>
          </p:cNvPr>
          <p:cNvSpPr/>
          <p:nvPr/>
        </p:nvSpPr>
        <p:spPr bwMode="auto">
          <a:xfrm>
            <a:off x="9292070" y="4053926"/>
            <a:ext cx="2144182" cy="1761329"/>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C0C0C0"/>
              </a:highlight>
              <a:uLnTx/>
              <a:uFillTx/>
              <a:latin typeface="Calibri" panose="020F0502020204030204"/>
              <a:ea typeface="Segoe UI" pitchFamily="34" charset="0"/>
              <a:cs typeface="Segoe UI" pitchFamily="34" charset="0"/>
            </a:endParaRPr>
          </a:p>
        </p:txBody>
      </p:sp>
      <p:sp>
        <p:nvSpPr>
          <p:cNvPr id="104" name="Rectangle 103">
            <a:extLst>
              <a:ext uri="{FF2B5EF4-FFF2-40B4-BE49-F238E27FC236}">
                <a16:creationId xmlns:a16="http://schemas.microsoft.com/office/drawing/2014/main" id="{40E77D44-F615-48DC-B00A-9A7A6861CDAB}"/>
              </a:ext>
            </a:extLst>
          </p:cNvPr>
          <p:cNvSpPr/>
          <p:nvPr/>
        </p:nvSpPr>
        <p:spPr bwMode="auto">
          <a:xfrm>
            <a:off x="9289367" y="5900140"/>
            <a:ext cx="2146884" cy="3691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E5528645-73F6-4A46-A513-0CB39DA74A2A}"/>
              </a:ext>
            </a:extLst>
          </p:cNvPr>
          <p:cNvSpPr txBox="1"/>
          <p:nvPr/>
        </p:nvSpPr>
        <p:spPr>
          <a:xfrm>
            <a:off x="9289367" y="4060632"/>
            <a:ext cx="2144182" cy="309308"/>
          </a:xfrm>
          <a:prstGeom prst="rect">
            <a:avLst/>
          </a:prstGeom>
          <a:solidFill>
            <a:schemeClr val="tx2">
              <a:lumMod val="50000"/>
            </a:schemeClr>
          </a:solidFill>
        </p:spPr>
        <p:txBody>
          <a:bodyPr wrap="square" lIns="0" tIns="0" rIns="0" bIns="0" rtlCol="0" anchor="ctr" anchorCtr="0">
            <a:noAutofit/>
          </a:bodyPr>
          <a:lstStyle/>
          <a:p>
            <a:pPr marL="0" marR="0" lvl="0" indent="0" algn="ctr" defTabSz="914225"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latin typeface="+mj-lt"/>
              </a:rPr>
              <a:t>Follower</a:t>
            </a:r>
          </a:p>
        </p:txBody>
      </p:sp>
      <p:sp>
        <p:nvSpPr>
          <p:cNvPr id="107" name="TextBox 106">
            <a:extLst>
              <a:ext uri="{FF2B5EF4-FFF2-40B4-BE49-F238E27FC236}">
                <a16:creationId xmlns:a16="http://schemas.microsoft.com/office/drawing/2014/main" id="{09701B68-EEED-48A2-A3CC-DEC2C9D912E2}"/>
              </a:ext>
            </a:extLst>
          </p:cNvPr>
          <p:cNvSpPr txBox="1"/>
          <p:nvPr/>
        </p:nvSpPr>
        <p:spPr>
          <a:xfrm>
            <a:off x="9607717" y="5087597"/>
            <a:ext cx="471808" cy="217047"/>
          </a:xfrm>
          <a:prstGeom prst="rect">
            <a:avLst/>
          </a:prstGeom>
          <a:noFill/>
        </p:spPr>
        <p:txBody>
          <a:bodyPr wrap="square" lIns="0" tIns="0" rIns="0" bIns="0" rtlCol="0">
            <a:spAutoFit/>
          </a:bodyPr>
          <a:lstStyle/>
          <a:p>
            <a:pPr marL="0" marR="0" lvl="0" indent="0" algn="ctr" defTabSz="914225"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rPr>
              <a:t>DB3</a:t>
            </a:r>
          </a:p>
        </p:txBody>
      </p:sp>
      <p:sp>
        <p:nvSpPr>
          <p:cNvPr id="108" name="TextBox 107">
            <a:extLst>
              <a:ext uri="{FF2B5EF4-FFF2-40B4-BE49-F238E27FC236}">
                <a16:creationId xmlns:a16="http://schemas.microsoft.com/office/drawing/2014/main" id="{C9CB4FCD-2BE9-4D6F-BDC7-E651ADEE615B}"/>
              </a:ext>
            </a:extLst>
          </p:cNvPr>
          <p:cNvSpPr txBox="1"/>
          <p:nvPr/>
        </p:nvSpPr>
        <p:spPr>
          <a:xfrm>
            <a:off x="10852957" y="5087597"/>
            <a:ext cx="471808" cy="217047"/>
          </a:xfrm>
          <a:prstGeom prst="rect">
            <a:avLst/>
          </a:prstGeom>
          <a:noFill/>
        </p:spPr>
        <p:txBody>
          <a:bodyPr wrap="square" lIns="0" tIns="0" rIns="0" bIns="0" rtlCol="0">
            <a:spAutoFit/>
          </a:bodyPr>
          <a:lstStyle/>
          <a:p>
            <a:pPr marL="0" marR="0" lvl="0" indent="0" algn="ctr" defTabSz="914225"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solidFill>
                  <a:srgbClr val="FFFFFF"/>
                </a:solidFill>
                <a:effectLst/>
                <a:uLnTx/>
                <a:uFillTx/>
              </a:rPr>
              <a:t>DB4</a:t>
            </a:r>
          </a:p>
        </p:txBody>
      </p:sp>
      <p:sp>
        <p:nvSpPr>
          <p:cNvPr id="109" name="Rectangle 108">
            <a:extLst>
              <a:ext uri="{FF2B5EF4-FFF2-40B4-BE49-F238E27FC236}">
                <a16:creationId xmlns:a16="http://schemas.microsoft.com/office/drawing/2014/main" id="{7C373092-03F8-48B3-B741-8F805C49A071}"/>
              </a:ext>
            </a:extLst>
          </p:cNvPr>
          <p:cNvSpPr/>
          <p:nvPr/>
        </p:nvSpPr>
        <p:spPr>
          <a:xfrm>
            <a:off x="9594870" y="5955442"/>
            <a:ext cx="1479700" cy="258532"/>
          </a:xfrm>
          <a:prstGeom prst="rect">
            <a:avLst/>
          </a:prstGeom>
        </p:spPr>
        <p:txBody>
          <a:bodyPr wrap="none">
            <a:spAutoFit/>
          </a:bodyPr>
          <a:lstStyle/>
          <a:p>
            <a:pPr algn="ctr" defTabSz="913927"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Azure Blob Storage</a:t>
            </a:r>
          </a:p>
        </p:txBody>
      </p:sp>
      <p:sp>
        <p:nvSpPr>
          <p:cNvPr id="111" name="TextBox 110">
            <a:extLst>
              <a:ext uri="{FF2B5EF4-FFF2-40B4-BE49-F238E27FC236}">
                <a16:creationId xmlns:a16="http://schemas.microsoft.com/office/drawing/2014/main" id="{EFC73513-22C2-430D-9FCA-A7F6C333296C}"/>
              </a:ext>
            </a:extLst>
          </p:cNvPr>
          <p:cNvSpPr txBox="1"/>
          <p:nvPr/>
        </p:nvSpPr>
        <p:spPr>
          <a:xfrm>
            <a:off x="9444882" y="5572447"/>
            <a:ext cx="1001402" cy="15234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solidFill>
                  <a:srgbClr val="FFFFFF"/>
                </a:solidFill>
                <a:effectLst/>
                <a:uLnTx/>
                <a:uFillTx/>
              </a:rPr>
              <a:t>Compute</a:t>
            </a:r>
          </a:p>
        </p:txBody>
      </p:sp>
      <p:pic>
        <p:nvPicPr>
          <p:cNvPr id="113" name="Picture 112">
            <a:extLst>
              <a:ext uri="{FF2B5EF4-FFF2-40B4-BE49-F238E27FC236}">
                <a16:creationId xmlns:a16="http://schemas.microsoft.com/office/drawing/2014/main" id="{8BE16366-841F-4CBE-9FBF-402EDA22B886}"/>
              </a:ext>
            </a:extLst>
          </p:cNvPr>
          <p:cNvPicPr>
            <a:picLocks noChangeAspect="1"/>
          </p:cNvPicPr>
          <p:nvPr/>
        </p:nvPicPr>
        <p:blipFill>
          <a:blip r:embed="rId4"/>
          <a:stretch>
            <a:fillRect/>
          </a:stretch>
        </p:blipFill>
        <p:spPr>
          <a:xfrm>
            <a:off x="10930952" y="5445607"/>
            <a:ext cx="287235" cy="287235"/>
          </a:xfrm>
          <a:prstGeom prst="rect">
            <a:avLst/>
          </a:prstGeom>
        </p:spPr>
      </p:pic>
      <p:pic>
        <p:nvPicPr>
          <p:cNvPr id="116" name="Graphic 115">
            <a:extLst>
              <a:ext uri="{FF2B5EF4-FFF2-40B4-BE49-F238E27FC236}">
                <a16:creationId xmlns:a16="http://schemas.microsoft.com/office/drawing/2014/main" id="{314EF023-703F-44D8-BC77-C400D311B1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78801" y="4442617"/>
            <a:ext cx="385236" cy="573920"/>
          </a:xfrm>
          <a:prstGeom prst="rect">
            <a:avLst/>
          </a:prstGeom>
        </p:spPr>
      </p:pic>
      <p:sp>
        <p:nvSpPr>
          <p:cNvPr id="119" name="TextBox 118">
            <a:extLst>
              <a:ext uri="{FF2B5EF4-FFF2-40B4-BE49-F238E27FC236}">
                <a16:creationId xmlns:a16="http://schemas.microsoft.com/office/drawing/2014/main" id="{56A0B2C0-070C-406A-82DA-3035AA523871}"/>
              </a:ext>
            </a:extLst>
          </p:cNvPr>
          <p:cNvSpPr txBox="1"/>
          <p:nvPr/>
        </p:nvSpPr>
        <p:spPr>
          <a:xfrm>
            <a:off x="10899480" y="4740567"/>
            <a:ext cx="388126" cy="149208"/>
          </a:xfrm>
          <a:prstGeom prst="rect">
            <a:avLst/>
          </a:prstGeom>
          <a:noFill/>
        </p:spPr>
        <p:txBody>
          <a:bodyPr wrap="square" lIns="0" tIns="0" rIns="0" bIns="0" rtlCol="0">
            <a:spAutoFit/>
          </a:bodyPr>
          <a:lstStyle/>
          <a:p>
            <a:pPr marL="0" marR="0" lvl="0" indent="0" algn="ctr" defTabSz="914225" eaLnBrk="1" fontAlgn="auto" latinLnBrk="0" hangingPunct="1">
              <a:lnSpc>
                <a:spcPct val="90000"/>
              </a:lnSpc>
              <a:spcBef>
                <a:spcPts val="0"/>
              </a:spcBef>
              <a:spcAft>
                <a:spcPts val="588"/>
              </a:spcAft>
              <a:buClrTx/>
              <a:buSzTx/>
              <a:buFontTx/>
              <a:buNone/>
              <a:tabLst/>
              <a:defRPr/>
            </a:pPr>
            <a:r>
              <a:rPr kumimoji="0" lang="en-US" sz="1077" b="0" i="0" u="none" strike="noStrike" kern="0" cap="none" spc="0" normalizeH="0" baseline="0" noProof="0">
                <a:ln>
                  <a:noFill/>
                </a:ln>
                <a:effectLst/>
                <a:uLnTx/>
                <a:uFillTx/>
              </a:rPr>
              <a:t>R/W</a:t>
            </a:r>
          </a:p>
        </p:txBody>
      </p:sp>
      <p:sp>
        <p:nvSpPr>
          <p:cNvPr id="123" name="TextBox 122">
            <a:extLst>
              <a:ext uri="{FF2B5EF4-FFF2-40B4-BE49-F238E27FC236}">
                <a16:creationId xmlns:a16="http://schemas.microsoft.com/office/drawing/2014/main" id="{9E8DFD06-6E4C-40B5-AF55-A51B3C843C51}"/>
              </a:ext>
            </a:extLst>
          </p:cNvPr>
          <p:cNvSpPr txBox="1"/>
          <p:nvPr/>
        </p:nvSpPr>
        <p:spPr>
          <a:xfrm>
            <a:off x="9995698" y="2544245"/>
            <a:ext cx="731520" cy="731520"/>
          </a:xfrm>
          <a:prstGeom prst="ellipse">
            <a:avLst/>
          </a:prstGeom>
          <a:solidFill>
            <a:schemeClr val="tx2">
              <a:lumMod val="50000"/>
            </a:schemeClr>
          </a:solidFill>
        </p:spPr>
        <p:txBody>
          <a:bodyPr wrap="square" lIns="0" tIns="0" rIns="0" bIns="0" rtlCol="0" anchor="ctr" anchorCtr="0">
            <a:noAutofit/>
          </a:bodyPr>
          <a:lstStyle/>
          <a:p>
            <a:pPr marL="0" marR="0" lvl="0" indent="0" algn="ctr" defTabSz="914225"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rPr>
              <a:t>Query</a:t>
            </a:r>
          </a:p>
        </p:txBody>
      </p:sp>
      <p:grpSp>
        <p:nvGrpSpPr>
          <p:cNvPr id="124" name="Group 123">
            <a:extLst>
              <a:ext uri="{FF2B5EF4-FFF2-40B4-BE49-F238E27FC236}">
                <a16:creationId xmlns:a16="http://schemas.microsoft.com/office/drawing/2014/main" id="{F40967EC-2282-4840-B2DE-14FC14642FF1}"/>
              </a:ext>
            </a:extLst>
          </p:cNvPr>
          <p:cNvGrpSpPr/>
          <p:nvPr/>
        </p:nvGrpSpPr>
        <p:grpSpPr>
          <a:xfrm rot="16200000">
            <a:off x="10117131" y="3487265"/>
            <a:ext cx="488655" cy="406703"/>
            <a:chOff x="8669479" y="2466404"/>
            <a:chExt cx="716300" cy="596170"/>
          </a:xfrm>
        </p:grpSpPr>
        <p:sp>
          <p:nvSpPr>
            <p:cNvPr id="125" name="Oval 124">
              <a:extLst>
                <a:ext uri="{FF2B5EF4-FFF2-40B4-BE49-F238E27FC236}">
                  <a16:creationId xmlns:a16="http://schemas.microsoft.com/office/drawing/2014/main" id="{FE616F49-F7A4-4835-B7B7-E0F26E353E2A}"/>
                </a:ext>
              </a:extLst>
            </p:cNvPr>
            <p:cNvSpPr/>
            <p:nvPr/>
          </p:nvSpPr>
          <p:spPr bwMode="auto">
            <a:xfrm>
              <a:off x="8669479" y="2466404"/>
              <a:ext cx="596170" cy="596170"/>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26" name="arrow_16">
              <a:extLst>
                <a:ext uri="{FF2B5EF4-FFF2-40B4-BE49-F238E27FC236}">
                  <a16:creationId xmlns:a16="http://schemas.microsoft.com/office/drawing/2014/main" id="{B7AB8C05-8400-43C9-85DA-578F132E52D2}"/>
                </a:ext>
              </a:extLst>
            </p:cNvPr>
            <p:cNvSpPr>
              <a:spLocks noChangeAspect="1" noEditPoints="1"/>
            </p:cNvSpPr>
            <p:nvPr/>
          </p:nvSpPr>
          <p:spPr bwMode="auto">
            <a:xfrm>
              <a:off x="8954671" y="2604211"/>
              <a:ext cx="431108" cy="317749"/>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28" name="TextBox 127">
            <a:extLst>
              <a:ext uri="{FF2B5EF4-FFF2-40B4-BE49-F238E27FC236}">
                <a16:creationId xmlns:a16="http://schemas.microsoft.com/office/drawing/2014/main" id="{6F44C9CF-B0D3-4DB8-B73C-2ABB06FFD1C5}"/>
              </a:ext>
            </a:extLst>
          </p:cNvPr>
          <p:cNvSpPr txBox="1"/>
          <p:nvPr/>
        </p:nvSpPr>
        <p:spPr>
          <a:xfrm>
            <a:off x="9705266" y="4631187"/>
            <a:ext cx="304117" cy="455814"/>
          </a:xfrm>
          <a:prstGeom prst="rect">
            <a:avLst/>
          </a:prstGeom>
          <a:noFill/>
        </p:spPr>
        <p:txBody>
          <a:bodyPr wrap="square" lIns="179259" tIns="143407" rIns="179259" bIns="143407" rtlCol="0">
            <a:spAutoFit/>
          </a:bodyPr>
          <a:lstStyle/>
          <a:p>
            <a:pPr marL="0" marR="0" lvl="0" indent="0" defTabSz="914225"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chemeClr val="accent2"/>
                </a:solidFill>
                <a:effectLst/>
                <a:uLnTx/>
                <a:uFillTx/>
              </a:rPr>
              <a:t>R</a:t>
            </a:r>
          </a:p>
        </p:txBody>
      </p:sp>
      <p:pic>
        <p:nvPicPr>
          <p:cNvPr id="129" name="Graphic 128">
            <a:extLst>
              <a:ext uri="{FF2B5EF4-FFF2-40B4-BE49-F238E27FC236}">
                <a16:creationId xmlns:a16="http://schemas.microsoft.com/office/drawing/2014/main" id="{6F1A5CC9-8A21-45B6-B670-F353B13695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34418" y="4432744"/>
            <a:ext cx="595607" cy="595607"/>
          </a:xfrm>
          <a:prstGeom prst="rect">
            <a:avLst/>
          </a:prstGeom>
        </p:spPr>
      </p:pic>
    </p:spTree>
    <p:extLst>
      <p:ext uri="{BB962C8B-B14F-4D97-AF65-F5344CB8AC3E}">
        <p14:creationId xmlns:p14="http://schemas.microsoft.com/office/powerpoint/2010/main" val="2574045962"/>
      </p:ext>
    </p:extLst>
  </p:cSld>
  <p:clrMapOvr>
    <a:masterClrMapping/>
  </p:clrMapOvr>
  <p:transition>
    <p:fade/>
  </p:transition>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tar, night sky&#10;&#10;Description automatically generated">
            <a:extLst>
              <a:ext uri="{FF2B5EF4-FFF2-40B4-BE49-F238E27FC236}">
                <a16:creationId xmlns:a16="http://schemas.microsoft.com/office/drawing/2014/main" id="{46A340D2-C832-4AAD-8EB4-0F13D423767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565" t="1800" r="19643" b="48550"/>
          <a:stretch/>
        </p:blipFill>
        <p:spPr>
          <a:xfrm>
            <a:off x="748517" y="1044837"/>
            <a:ext cx="10694966" cy="5823093"/>
          </a:xfrm>
          <a:prstGeom prst="rect">
            <a:avLst/>
          </a:prstGeom>
        </p:spPr>
      </p:pic>
      <p:sp>
        <p:nvSpPr>
          <p:cNvPr id="62" name="Rectangle 61">
            <a:extLst>
              <a:ext uri="{FF2B5EF4-FFF2-40B4-BE49-F238E27FC236}">
                <a16:creationId xmlns:a16="http://schemas.microsoft.com/office/drawing/2014/main" id="{132395C8-1B6B-4CD7-A6BB-F6D47AF6B2BA}"/>
              </a:ext>
            </a:extLst>
          </p:cNvPr>
          <p:cNvSpPr/>
          <p:nvPr/>
        </p:nvSpPr>
        <p:spPr bwMode="auto">
          <a:xfrm>
            <a:off x="702511" y="921185"/>
            <a:ext cx="10807949" cy="11777843"/>
          </a:xfrm>
          <a:prstGeom prst="rect">
            <a:avLst/>
          </a:prstGeom>
          <a:gradFill>
            <a:gsLst>
              <a:gs pos="65000">
                <a:schemeClr val="bg1"/>
              </a:gs>
              <a:gs pos="57000">
                <a:schemeClr val="bg1">
                  <a:alpha val="0"/>
                </a:schemeClr>
              </a:gs>
            </a:gsLst>
            <a:path path="circle">
              <a:fillToRect l="50000" t="50000" r="50000" b="5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A20EEB7A-87D5-4C18-BD07-5FEAB4CD57FC}"/>
              </a:ext>
            </a:extLst>
          </p:cNvPr>
          <p:cNvSpPr/>
          <p:nvPr/>
        </p:nvSpPr>
        <p:spPr bwMode="auto">
          <a:xfrm>
            <a:off x="825302" y="1660887"/>
            <a:ext cx="10561031" cy="10561031"/>
          </a:xfrm>
          <a:prstGeom prst="ellipse">
            <a:avLst/>
          </a:prstGeom>
          <a:noFill/>
          <a:ln w="38100">
            <a:solidFill>
              <a:schemeClr val="accent2">
                <a:alpha val="74000"/>
              </a:schemeClr>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2C3B638-F2C4-4FCB-918B-19FF2998E337}"/>
              </a:ext>
            </a:extLst>
          </p:cNvPr>
          <p:cNvSpPr>
            <a:spLocks noGrp="1"/>
          </p:cNvSpPr>
          <p:nvPr>
            <p:ph type="title"/>
          </p:nvPr>
        </p:nvSpPr>
        <p:spPr>
          <a:xfrm>
            <a:off x="588263" y="457200"/>
            <a:ext cx="11018520" cy="553998"/>
          </a:xfrm>
        </p:spPr>
        <p:txBody>
          <a:bodyPr/>
          <a:lstStyle/>
          <a:p>
            <a:r>
              <a:rPr lang="en-US"/>
              <a:t>Telemetry Data: </a:t>
            </a:r>
            <a:r>
              <a:rPr lang="en-US">
                <a:solidFill>
                  <a:schemeClr val="accent2"/>
                </a:solidFill>
              </a:rPr>
              <a:t>Key to the Digital Transformation</a:t>
            </a:r>
          </a:p>
        </p:txBody>
      </p:sp>
      <p:grpSp>
        <p:nvGrpSpPr>
          <p:cNvPr id="22" name="Group 21">
            <a:extLst>
              <a:ext uri="{FF2B5EF4-FFF2-40B4-BE49-F238E27FC236}">
                <a16:creationId xmlns:a16="http://schemas.microsoft.com/office/drawing/2014/main" id="{3BFF6F8F-E3F3-4FA6-B865-AABE507772C7}"/>
              </a:ext>
            </a:extLst>
          </p:cNvPr>
          <p:cNvGrpSpPr/>
          <p:nvPr/>
        </p:nvGrpSpPr>
        <p:grpSpPr>
          <a:xfrm>
            <a:off x="5582263" y="1143000"/>
            <a:ext cx="1041062" cy="1041062"/>
            <a:chOff x="5582263" y="1135626"/>
            <a:chExt cx="1041062" cy="1041062"/>
          </a:xfrm>
        </p:grpSpPr>
        <p:sp>
          <p:nvSpPr>
            <p:cNvPr id="40" name="Content Placeholder 2">
              <a:extLst>
                <a:ext uri="{FF2B5EF4-FFF2-40B4-BE49-F238E27FC236}">
                  <a16:creationId xmlns:a16="http://schemas.microsoft.com/office/drawing/2014/main" id="{1CC900DF-AA11-4BAA-9C11-D0A34BF1BB0A}"/>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IoT</a:t>
              </a:r>
            </a:p>
          </p:txBody>
        </p:sp>
        <p:sp>
          <p:nvSpPr>
            <p:cNvPr id="21" name="Oval 20">
              <a:extLst>
                <a:ext uri="{FF2B5EF4-FFF2-40B4-BE49-F238E27FC236}">
                  <a16:creationId xmlns:a16="http://schemas.microsoft.com/office/drawing/2014/main" id="{3801D0ED-7C03-4766-B139-8B1C2F99EF98}"/>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CD5755C0-B548-4D0B-9FB4-71A7D0F1CBEB}"/>
              </a:ext>
            </a:extLst>
          </p:cNvPr>
          <p:cNvGrpSpPr/>
          <p:nvPr/>
        </p:nvGrpSpPr>
        <p:grpSpPr>
          <a:xfrm>
            <a:off x="4155780" y="1326231"/>
            <a:ext cx="1041062" cy="1041062"/>
            <a:chOff x="5582263" y="1135626"/>
            <a:chExt cx="1041062" cy="1041062"/>
          </a:xfrm>
        </p:grpSpPr>
        <p:sp>
          <p:nvSpPr>
            <p:cNvPr id="26" name="Content Placeholder 2">
              <a:extLst>
                <a:ext uri="{FF2B5EF4-FFF2-40B4-BE49-F238E27FC236}">
                  <a16:creationId xmlns:a16="http://schemas.microsoft.com/office/drawing/2014/main" id="{8CAF3FCC-7A3D-41EE-B7C1-00F0056DAE15}"/>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Logs</a:t>
              </a:r>
            </a:p>
          </p:txBody>
        </p:sp>
        <p:sp>
          <p:nvSpPr>
            <p:cNvPr id="27" name="Oval 26">
              <a:extLst>
                <a:ext uri="{FF2B5EF4-FFF2-40B4-BE49-F238E27FC236}">
                  <a16:creationId xmlns:a16="http://schemas.microsoft.com/office/drawing/2014/main" id="{E9E02688-A858-4B7C-9137-8C99B286E06A}"/>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8A943C13-0FD8-4D16-B121-3B867CEAEE53}"/>
              </a:ext>
            </a:extLst>
          </p:cNvPr>
          <p:cNvGrpSpPr/>
          <p:nvPr/>
        </p:nvGrpSpPr>
        <p:grpSpPr>
          <a:xfrm>
            <a:off x="2841207" y="1861896"/>
            <a:ext cx="1041062" cy="1041062"/>
            <a:chOff x="5582263" y="1135626"/>
            <a:chExt cx="1041062" cy="1041062"/>
          </a:xfrm>
        </p:grpSpPr>
        <p:sp>
          <p:nvSpPr>
            <p:cNvPr id="29" name="Content Placeholder 2">
              <a:extLst>
                <a:ext uri="{FF2B5EF4-FFF2-40B4-BE49-F238E27FC236}">
                  <a16:creationId xmlns:a16="http://schemas.microsoft.com/office/drawing/2014/main" id="{799C5C21-9D69-4767-9AB8-906B0ED281FA}"/>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Time Series</a:t>
              </a:r>
            </a:p>
          </p:txBody>
        </p:sp>
        <p:sp>
          <p:nvSpPr>
            <p:cNvPr id="30" name="Oval 29">
              <a:extLst>
                <a:ext uri="{FF2B5EF4-FFF2-40B4-BE49-F238E27FC236}">
                  <a16:creationId xmlns:a16="http://schemas.microsoft.com/office/drawing/2014/main" id="{6A9A7134-07F8-4C29-BCD2-BE689E62557A}"/>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5E966391-0E79-4D1C-8ED8-5DE420EDB298}"/>
              </a:ext>
            </a:extLst>
          </p:cNvPr>
          <p:cNvGrpSpPr/>
          <p:nvPr/>
        </p:nvGrpSpPr>
        <p:grpSpPr>
          <a:xfrm>
            <a:off x="1714982" y="2774845"/>
            <a:ext cx="1041062" cy="1041062"/>
            <a:chOff x="5582263" y="1135626"/>
            <a:chExt cx="1041062" cy="1041062"/>
          </a:xfrm>
        </p:grpSpPr>
        <p:sp>
          <p:nvSpPr>
            <p:cNvPr id="32" name="Content Placeholder 2">
              <a:extLst>
                <a:ext uri="{FF2B5EF4-FFF2-40B4-BE49-F238E27FC236}">
                  <a16:creationId xmlns:a16="http://schemas.microsoft.com/office/drawing/2014/main" id="{B98E9965-55FC-4E3F-A07F-0A96AB5D228A}"/>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Connected Devices</a:t>
              </a:r>
            </a:p>
          </p:txBody>
        </p:sp>
        <p:sp>
          <p:nvSpPr>
            <p:cNvPr id="33" name="Oval 32">
              <a:extLst>
                <a:ext uri="{FF2B5EF4-FFF2-40B4-BE49-F238E27FC236}">
                  <a16:creationId xmlns:a16="http://schemas.microsoft.com/office/drawing/2014/main" id="{443F71FC-DBDD-4251-8B01-EC5BA604129E}"/>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DFB08487-DAB2-4EA3-8AF9-7E0668C9C46A}"/>
              </a:ext>
            </a:extLst>
          </p:cNvPr>
          <p:cNvGrpSpPr/>
          <p:nvPr/>
        </p:nvGrpSpPr>
        <p:grpSpPr>
          <a:xfrm>
            <a:off x="882452" y="3925361"/>
            <a:ext cx="1041062" cy="1041062"/>
            <a:chOff x="5582263" y="1135626"/>
            <a:chExt cx="1041062" cy="1041062"/>
          </a:xfrm>
        </p:grpSpPr>
        <p:sp>
          <p:nvSpPr>
            <p:cNvPr id="35" name="Content Placeholder 2">
              <a:extLst>
                <a:ext uri="{FF2B5EF4-FFF2-40B4-BE49-F238E27FC236}">
                  <a16:creationId xmlns:a16="http://schemas.microsoft.com/office/drawing/2014/main" id="{5E5DEA29-97B1-4833-94D6-9F3C9F2EC4F7}"/>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Smart</a:t>
              </a:r>
              <a:b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Buildings</a:t>
              </a:r>
            </a:p>
          </p:txBody>
        </p:sp>
        <p:sp>
          <p:nvSpPr>
            <p:cNvPr id="36" name="Oval 35">
              <a:extLst>
                <a:ext uri="{FF2B5EF4-FFF2-40B4-BE49-F238E27FC236}">
                  <a16:creationId xmlns:a16="http://schemas.microsoft.com/office/drawing/2014/main" id="{A7B1F8AA-5657-423E-8F7E-D88B719018BA}"/>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70316DE-B2EC-49C9-8C04-AA947D7D4806}"/>
              </a:ext>
            </a:extLst>
          </p:cNvPr>
          <p:cNvGrpSpPr/>
          <p:nvPr/>
        </p:nvGrpSpPr>
        <p:grpSpPr>
          <a:xfrm>
            <a:off x="425252" y="5259409"/>
            <a:ext cx="1041062" cy="1041062"/>
            <a:chOff x="5582263" y="1135626"/>
            <a:chExt cx="1041062" cy="1041062"/>
          </a:xfrm>
        </p:grpSpPr>
        <p:sp>
          <p:nvSpPr>
            <p:cNvPr id="38" name="Content Placeholder 2">
              <a:extLst>
                <a:ext uri="{FF2B5EF4-FFF2-40B4-BE49-F238E27FC236}">
                  <a16:creationId xmlns:a16="http://schemas.microsoft.com/office/drawing/2014/main" id="{7DF36E84-41E2-456F-B1FF-187D076DDCE7}"/>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Smart</a:t>
              </a:r>
              <a:b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Factories</a:t>
              </a:r>
            </a:p>
          </p:txBody>
        </p:sp>
        <p:sp>
          <p:nvSpPr>
            <p:cNvPr id="39" name="Oval 38">
              <a:extLst>
                <a:ext uri="{FF2B5EF4-FFF2-40B4-BE49-F238E27FC236}">
                  <a16:creationId xmlns:a16="http://schemas.microsoft.com/office/drawing/2014/main" id="{E1767B59-7DC7-4956-AD40-D474D27D62CC}"/>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32C6AA6A-88F3-4E13-94AD-C755D70DFCED}"/>
              </a:ext>
            </a:extLst>
          </p:cNvPr>
          <p:cNvGrpSpPr/>
          <p:nvPr/>
        </p:nvGrpSpPr>
        <p:grpSpPr>
          <a:xfrm>
            <a:off x="7016001" y="1283397"/>
            <a:ext cx="1041062" cy="1041062"/>
            <a:chOff x="5618990" y="1075132"/>
            <a:chExt cx="1041062" cy="1041062"/>
          </a:xfrm>
        </p:grpSpPr>
        <p:sp>
          <p:nvSpPr>
            <p:cNvPr id="42" name="Content Placeholder 2">
              <a:extLst>
                <a:ext uri="{FF2B5EF4-FFF2-40B4-BE49-F238E27FC236}">
                  <a16:creationId xmlns:a16="http://schemas.microsoft.com/office/drawing/2014/main" id="{70D9D45A-C9EB-47BB-A3EC-45B914D8FB51}"/>
                </a:ext>
              </a:extLst>
            </p:cNvPr>
            <p:cNvSpPr txBox="1">
              <a:spLocks/>
            </p:cNvSpPr>
            <p:nvPr/>
          </p:nvSpPr>
          <p:spPr>
            <a:xfrm>
              <a:off x="5682321" y="1138463"/>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Events</a:t>
              </a:r>
            </a:p>
          </p:txBody>
        </p:sp>
        <p:sp>
          <p:nvSpPr>
            <p:cNvPr id="43" name="Oval 42">
              <a:extLst>
                <a:ext uri="{FF2B5EF4-FFF2-40B4-BE49-F238E27FC236}">
                  <a16:creationId xmlns:a16="http://schemas.microsoft.com/office/drawing/2014/main" id="{F856698C-1074-4340-A02A-611FA1CE1E38}"/>
                </a:ext>
              </a:extLst>
            </p:cNvPr>
            <p:cNvSpPr/>
            <p:nvPr/>
          </p:nvSpPr>
          <p:spPr bwMode="auto">
            <a:xfrm>
              <a:off x="5618990" y="1075132"/>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EF361A27-7B7D-4AEB-B6A6-AC95078913D8}"/>
              </a:ext>
            </a:extLst>
          </p:cNvPr>
          <p:cNvGrpSpPr/>
          <p:nvPr/>
        </p:nvGrpSpPr>
        <p:grpSpPr>
          <a:xfrm>
            <a:off x="8347178" y="1846762"/>
            <a:ext cx="1041062" cy="1041062"/>
            <a:chOff x="6558978" y="2206290"/>
            <a:chExt cx="1041062" cy="1041062"/>
          </a:xfrm>
        </p:grpSpPr>
        <p:sp>
          <p:nvSpPr>
            <p:cNvPr id="49" name="Content Placeholder 2">
              <a:extLst>
                <a:ext uri="{FF2B5EF4-FFF2-40B4-BE49-F238E27FC236}">
                  <a16:creationId xmlns:a16="http://schemas.microsoft.com/office/drawing/2014/main" id="{33DFAF67-009C-43E3-879B-6AB3EDAF9995}"/>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Click Stream</a:t>
              </a:r>
            </a:p>
          </p:txBody>
        </p:sp>
        <p:sp>
          <p:nvSpPr>
            <p:cNvPr id="50" name="Oval 49">
              <a:extLst>
                <a:ext uri="{FF2B5EF4-FFF2-40B4-BE49-F238E27FC236}">
                  <a16:creationId xmlns:a16="http://schemas.microsoft.com/office/drawing/2014/main" id="{C19A2C3B-194A-4FFE-95DB-216EB6B6739C}"/>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21E64606-CD71-4FB9-B302-611EA726E109}"/>
              </a:ext>
            </a:extLst>
          </p:cNvPr>
          <p:cNvGrpSpPr/>
          <p:nvPr/>
        </p:nvGrpSpPr>
        <p:grpSpPr>
          <a:xfrm>
            <a:off x="9435956" y="2764792"/>
            <a:ext cx="1041062" cy="1041062"/>
            <a:chOff x="6558978" y="2206290"/>
            <a:chExt cx="1041062" cy="1041062"/>
          </a:xfrm>
        </p:grpSpPr>
        <p:sp>
          <p:nvSpPr>
            <p:cNvPr id="53" name="Content Placeholder 2">
              <a:extLst>
                <a:ext uri="{FF2B5EF4-FFF2-40B4-BE49-F238E27FC236}">
                  <a16:creationId xmlns:a16="http://schemas.microsoft.com/office/drawing/2014/main" id="{635B21DC-E11B-4B9C-835C-BB056708F140}"/>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SIEM</a:t>
              </a:r>
            </a:p>
          </p:txBody>
        </p:sp>
        <p:sp>
          <p:nvSpPr>
            <p:cNvPr id="54" name="Oval 53">
              <a:extLst>
                <a:ext uri="{FF2B5EF4-FFF2-40B4-BE49-F238E27FC236}">
                  <a16:creationId xmlns:a16="http://schemas.microsoft.com/office/drawing/2014/main" id="{67F6306F-80F4-41BC-AF90-60A952B7A2D8}"/>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1A529730-28FC-49AE-9F82-CD40A0D0CA4A}"/>
              </a:ext>
            </a:extLst>
          </p:cNvPr>
          <p:cNvGrpSpPr/>
          <p:nvPr/>
        </p:nvGrpSpPr>
        <p:grpSpPr>
          <a:xfrm>
            <a:off x="10236867" y="3942399"/>
            <a:ext cx="1041062" cy="1041062"/>
            <a:chOff x="6558978" y="2206290"/>
            <a:chExt cx="1041062" cy="1041062"/>
          </a:xfrm>
        </p:grpSpPr>
        <p:sp>
          <p:nvSpPr>
            <p:cNvPr id="56" name="Content Placeholder 2">
              <a:extLst>
                <a:ext uri="{FF2B5EF4-FFF2-40B4-BE49-F238E27FC236}">
                  <a16:creationId xmlns:a16="http://schemas.microsoft.com/office/drawing/2014/main" id="{2845EB4E-FEC0-420C-B006-D3F5086110FB}"/>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a:t>
              </a:r>
            </a:p>
          </p:txBody>
        </p:sp>
        <p:sp>
          <p:nvSpPr>
            <p:cNvPr id="57" name="Oval 56">
              <a:extLst>
                <a:ext uri="{FF2B5EF4-FFF2-40B4-BE49-F238E27FC236}">
                  <a16:creationId xmlns:a16="http://schemas.microsoft.com/office/drawing/2014/main" id="{85FDDE28-B968-4375-A3D3-772CDAAB6BB9}"/>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C940DE60-E632-4C44-A48B-4300D974E412}"/>
              </a:ext>
            </a:extLst>
          </p:cNvPr>
          <p:cNvGrpSpPr/>
          <p:nvPr/>
        </p:nvGrpSpPr>
        <p:grpSpPr>
          <a:xfrm>
            <a:off x="10785951" y="5259409"/>
            <a:ext cx="1041062" cy="1041062"/>
            <a:chOff x="6558978" y="2206290"/>
            <a:chExt cx="1041062" cy="1041062"/>
          </a:xfrm>
        </p:grpSpPr>
        <p:sp>
          <p:nvSpPr>
            <p:cNvPr id="59" name="Content Placeholder 2">
              <a:extLst>
                <a:ext uri="{FF2B5EF4-FFF2-40B4-BE49-F238E27FC236}">
                  <a16:creationId xmlns:a16="http://schemas.microsoft.com/office/drawing/2014/main" id="{FB8DC1B7-F0D4-40FD-BDD5-DFAA97AAC37F}"/>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Historians</a:t>
              </a:r>
            </a:p>
          </p:txBody>
        </p:sp>
        <p:sp>
          <p:nvSpPr>
            <p:cNvPr id="60" name="Oval 59">
              <a:extLst>
                <a:ext uri="{FF2B5EF4-FFF2-40B4-BE49-F238E27FC236}">
                  <a16:creationId xmlns:a16="http://schemas.microsoft.com/office/drawing/2014/main" id="{9F5DFB5E-231A-40E7-BC0B-526C0FFF309D}"/>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4" name="TextBox 43">
            <a:extLst>
              <a:ext uri="{FF2B5EF4-FFF2-40B4-BE49-F238E27FC236}">
                <a16:creationId xmlns:a16="http://schemas.microsoft.com/office/drawing/2014/main" id="{B98529C2-D890-4F55-B189-311144BE47F9}"/>
              </a:ext>
            </a:extLst>
          </p:cNvPr>
          <p:cNvSpPr txBox="1"/>
          <p:nvPr/>
        </p:nvSpPr>
        <p:spPr>
          <a:xfrm>
            <a:off x="697729" y="1228118"/>
            <a:ext cx="1332512" cy="738664"/>
          </a:xfrm>
          <a:prstGeom prst="rect">
            <a:avLst/>
          </a:prstGeom>
          <a:no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4800" b="1" i="0" u="none" strike="noStrike" kern="0" cap="none" spc="-49"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50B</a:t>
            </a:r>
          </a:p>
        </p:txBody>
      </p:sp>
      <p:sp>
        <p:nvSpPr>
          <p:cNvPr id="45" name="TextBox 44">
            <a:extLst>
              <a:ext uri="{FF2B5EF4-FFF2-40B4-BE49-F238E27FC236}">
                <a16:creationId xmlns:a16="http://schemas.microsoft.com/office/drawing/2014/main" id="{959EB5DF-DEF5-44CB-9EF1-B79DDE44A155}"/>
              </a:ext>
            </a:extLst>
          </p:cNvPr>
          <p:cNvSpPr txBox="1"/>
          <p:nvPr/>
        </p:nvSpPr>
        <p:spPr>
          <a:xfrm>
            <a:off x="395661" y="2030113"/>
            <a:ext cx="2033871" cy="553998"/>
          </a:xfrm>
          <a:prstGeom prst="rect">
            <a:avLst/>
          </a:prstGeom>
          <a:noFill/>
        </p:spPr>
        <p:txBody>
          <a:bodyPr wrap="square" lIns="0" tIns="0" rIns="0" bIns="0" rtlCol="0" anchor="t">
            <a:spAutoFit/>
          </a:bodyPr>
          <a:lstStyle/>
          <a:p>
            <a:pPr algn="ctr" defTabSz="896386">
              <a:defRPr/>
            </a:pPr>
            <a:r>
              <a:rPr lang="en-US" kern="0" spc="-49">
                <a:latin typeface="Segoe UI"/>
                <a:cs typeface="Segoe UI Semilight"/>
              </a:rPr>
              <a:t>connected devices by 2030</a:t>
            </a:r>
            <a:endParaRPr lang="en-US"/>
          </a:p>
        </p:txBody>
      </p:sp>
      <p:sp>
        <p:nvSpPr>
          <p:cNvPr id="47" name="TextBox 46">
            <a:extLst>
              <a:ext uri="{FF2B5EF4-FFF2-40B4-BE49-F238E27FC236}">
                <a16:creationId xmlns:a16="http://schemas.microsoft.com/office/drawing/2014/main" id="{A41F9334-8CD1-4024-83A1-37950C5A2E68}"/>
              </a:ext>
            </a:extLst>
          </p:cNvPr>
          <p:cNvSpPr txBox="1"/>
          <p:nvPr/>
        </p:nvSpPr>
        <p:spPr>
          <a:xfrm>
            <a:off x="9936243" y="1258880"/>
            <a:ext cx="1681501" cy="677108"/>
          </a:xfrm>
          <a:prstGeom prst="rect">
            <a:avLst/>
          </a:prstGeom>
          <a:no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4400" b="1" i="0" u="none" strike="noStrike" kern="0" cap="none" spc="-49"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175ZB</a:t>
            </a:r>
          </a:p>
        </p:txBody>
      </p:sp>
      <p:sp>
        <p:nvSpPr>
          <p:cNvPr id="48" name="TextBox 47">
            <a:extLst>
              <a:ext uri="{FF2B5EF4-FFF2-40B4-BE49-F238E27FC236}">
                <a16:creationId xmlns:a16="http://schemas.microsoft.com/office/drawing/2014/main" id="{7A772D68-8056-42C0-ABFB-1684E37C4557}"/>
              </a:ext>
            </a:extLst>
          </p:cNvPr>
          <p:cNvSpPr txBox="1"/>
          <p:nvPr/>
        </p:nvSpPr>
        <p:spPr>
          <a:xfrm>
            <a:off x="9992359" y="1952807"/>
            <a:ext cx="1658385" cy="492443"/>
          </a:xfrm>
          <a:prstGeom prst="rect">
            <a:avLst/>
          </a:prstGeom>
          <a:no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49" normalizeH="0" baseline="0" noProof="0">
                <a:ln>
                  <a:noFill/>
                </a:ln>
                <a:solidFill>
                  <a:prstClr val="white"/>
                </a:solidFill>
                <a:effectLst/>
                <a:uLnTx/>
                <a:uFillTx/>
                <a:latin typeface="Segoe UI"/>
                <a:ea typeface="+mn-ea"/>
                <a:cs typeface="Segoe UI Semilight" panose="020B0402040204020203" pitchFamily="34" charset="0"/>
              </a:rPr>
              <a:t>total amount of data by 2025</a:t>
            </a:r>
          </a:p>
        </p:txBody>
      </p:sp>
    </p:spTree>
    <p:extLst>
      <p:ext uri="{BB962C8B-B14F-4D97-AF65-F5344CB8AC3E}">
        <p14:creationId xmlns:p14="http://schemas.microsoft.com/office/powerpoint/2010/main" val="80406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25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25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25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25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25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nodeType="withEffect">
                                  <p:stCondLst>
                                    <p:cond delay="25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25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nodeType="withEffect">
                                  <p:stCondLst>
                                    <p:cond delay="25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nodeType="withEffect">
                                  <p:stCondLst>
                                    <p:cond delay="25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64" presetClass="path" presetSubtype="0" decel="100000" fill="hold" nodeType="withEffect">
                                  <p:stCondLst>
                                    <p:cond delay="250"/>
                                  </p:stCondLst>
                                  <p:childTnLst>
                                    <p:animMotion origin="layout" path="M 0.075 0.02686 L -4.16667E-6 2.59259E-6 " pathEditMode="relative" rAng="0" ptsTypes="AA">
                                      <p:cBhvr>
                                        <p:cTn id="42" dur="500" fill="hold"/>
                                        <p:tgtEl>
                                          <p:spTgt spid="37"/>
                                        </p:tgtEl>
                                        <p:attrNameLst>
                                          <p:attrName>ppt_x</p:attrName>
                                          <p:attrName>ppt_y</p:attrName>
                                        </p:attrNameLst>
                                      </p:cBhvr>
                                      <p:rCtr x="-3750" y="-1250"/>
                                    </p:animMotion>
                                  </p:childTnLst>
                                </p:cTn>
                              </p:par>
                              <p:par>
                                <p:cTn id="43" presetID="64" presetClass="path" presetSubtype="0" accel="50000" decel="50000" fill="hold" nodeType="withEffect">
                                  <p:stCondLst>
                                    <p:cond delay="250"/>
                                  </p:stCondLst>
                                  <p:childTnLst>
                                    <p:animMotion origin="layout" path="M 0.06732 0.07592 L -4.16667E-6 2.96296E-6 " pathEditMode="relative" rAng="0" ptsTypes="AA">
                                      <p:cBhvr>
                                        <p:cTn id="44" dur="500" fill="hold"/>
                                        <p:tgtEl>
                                          <p:spTgt spid="34"/>
                                        </p:tgtEl>
                                        <p:attrNameLst>
                                          <p:attrName>ppt_x</p:attrName>
                                          <p:attrName>ppt_y</p:attrName>
                                        </p:attrNameLst>
                                      </p:cBhvr>
                                      <p:rCtr x="-3372" y="-3727"/>
                                    </p:animMotion>
                                  </p:childTnLst>
                                </p:cTn>
                              </p:par>
                              <p:par>
                                <p:cTn id="45" presetID="64" presetClass="path" presetSubtype="0" accel="50000" decel="50000" fill="hold" nodeType="withEffect">
                                  <p:stCondLst>
                                    <p:cond delay="250"/>
                                  </p:stCondLst>
                                  <p:childTnLst>
                                    <p:animMotion origin="layout" path="M 0.05951 0.09421 L -1.875E-6 2.96296E-6 " pathEditMode="relative" rAng="0" ptsTypes="AA">
                                      <p:cBhvr>
                                        <p:cTn id="46" dur="500" fill="hold"/>
                                        <p:tgtEl>
                                          <p:spTgt spid="31"/>
                                        </p:tgtEl>
                                        <p:attrNameLst>
                                          <p:attrName>ppt_x</p:attrName>
                                          <p:attrName>ppt_y</p:attrName>
                                        </p:attrNameLst>
                                      </p:cBhvr>
                                      <p:rCtr x="-3021" y="-4699"/>
                                    </p:animMotion>
                                  </p:childTnLst>
                                </p:cTn>
                              </p:par>
                              <p:par>
                                <p:cTn id="47" presetID="64" presetClass="path" presetSubtype="0" accel="50000" decel="50000" fill="hold" nodeType="withEffect">
                                  <p:stCondLst>
                                    <p:cond delay="250"/>
                                  </p:stCondLst>
                                  <p:childTnLst>
                                    <p:animMotion origin="layout" path="M 0.04037 0.13125 L -1.04167E-6 7.40741E-7 " pathEditMode="relative" rAng="0" ptsTypes="AA">
                                      <p:cBhvr>
                                        <p:cTn id="48" dur="500" fill="hold"/>
                                        <p:tgtEl>
                                          <p:spTgt spid="28"/>
                                        </p:tgtEl>
                                        <p:attrNameLst>
                                          <p:attrName>ppt_x</p:attrName>
                                          <p:attrName>ppt_y</p:attrName>
                                        </p:attrNameLst>
                                      </p:cBhvr>
                                      <p:rCtr x="-2031" y="-6597"/>
                                    </p:animMotion>
                                  </p:childTnLst>
                                </p:cTn>
                              </p:par>
                              <p:par>
                                <p:cTn id="49" presetID="64" presetClass="path" presetSubtype="0" accel="50000" decel="50000" fill="hold" nodeType="withEffect">
                                  <p:stCondLst>
                                    <p:cond delay="250"/>
                                  </p:stCondLst>
                                  <p:childTnLst>
                                    <p:animMotion origin="layout" path="M 0.01849 0.10672 L -3.75E-6 -3.7037E-7 " pathEditMode="relative" rAng="0" ptsTypes="AA">
                                      <p:cBhvr>
                                        <p:cTn id="50" dur="500" fill="hold"/>
                                        <p:tgtEl>
                                          <p:spTgt spid="25"/>
                                        </p:tgtEl>
                                        <p:attrNameLst>
                                          <p:attrName>ppt_x</p:attrName>
                                          <p:attrName>ppt_y</p:attrName>
                                        </p:attrNameLst>
                                      </p:cBhvr>
                                      <p:rCtr x="-924" y="-5278"/>
                                    </p:animMotion>
                                  </p:childTnLst>
                                </p:cTn>
                              </p:par>
                              <p:par>
                                <p:cTn id="51" presetID="64" presetClass="path" presetSubtype="0" accel="50000" decel="50000" fill="hold" nodeType="withEffect">
                                  <p:stCondLst>
                                    <p:cond delay="250"/>
                                  </p:stCondLst>
                                  <p:childTnLst>
                                    <p:animMotion origin="layout" path="M 0.00156 0.12315 L 1.04167E-6 -3.7037E-6 " pathEditMode="relative" rAng="0" ptsTypes="AA">
                                      <p:cBhvr>
                                        <p:cTn id="52" dur="500" fill="hold"/>
                                        <p:tgtEl>
                                          <p:spTgt spid="22"/>
                                        </p:tgtEl>
                                        <p:attrNameLst>
                                          <p:attrName>ppt_x</p:attrName>
                                          <p:attrName>ppt_y</p:attrName>
                                        </p:attrNameLst>
                                      </p:cBhvr>
                                      <p:rCtr x="-143" y="-6551"/>
                                    </p:animMotion>
                                  </p:childTnLst>
                                </p:cTn>
                              </p:par>
                              <p:par>
                                <p:cTn id="53" presetID="64" presetClass="path" presetSubtype="0" accel="50000" decel="50000" fill="hold" nodeType="withEffect">
                                  <p:stCondLst>
                                    <p:cond delay="250"/>
                                  </p:stCondLst>
                                  <p:childTnLst>
                                    <p:animMotion origin="layout" path="M -0.0181 0.13079 L 2.08333E-7 -4.07407E-6 " pathEditMode="relative" rAng="0" ptsTypes="AA">
                                      <p:cBhvr>
                                        <p:cTn id="54" dur="500" fill="hold"/>
                                        <p:tgtEl>
                                          <p:spTgt spid="41"/>
                                        </p:tgtEl>
                                        <p:attrNameLst>
                                          <p:attrName>ppt_x</p:attrName>
                                          <p:attrName>ppt_y</p:attrName>
                                        </p:attrNameLst>
                                      </p:cBhvr>
                                      <p:rCtr x="924" y="-6620"/>
                                    </p:animMotion>
                                  </p:childTnLst>
                                </p:cTn>
                              </p:par>
                              <p:par>
                                <p:cTn id="55" presetID="64" presetClass="path" presetSubtype="0" accel="50000" decel="50000" fill="hold" nodeType="withEffect">
                                  <p:stCondLst>
                                    <p:cond delay="250"/>
                                  </p:stCondLst>
                                  <p:childTnLst>
                                    <p:animMotion origin="layout" path="M -0.03515 0.12222 L -3.33333E-6 -2.96296E-6 " pathEditMode="relative" rAng="0" ptsTypes="AA">
                                      <p:cBhvr>
                                        <p:cTn id="56" dur="500" fill="hold"/>
                                        <p:tgtEl>
                                          <p:spTgt spid="46"/>
                                        </p:tgtEl>
                                        <p:attrNameLst>
                                          <p:attrName>ppt_x</p:attrName>
                                          <p:attrName>ppt_y</p:attrName>
                                        </p:attrNameLst>
                                      </p:cBhvr>
                                      <p:rCtr x="1745" y="-6157"/>
                                    </p:animMotion>
                                  </p:childTnLst>
                                </p:cTn>
                              </p:par>
                              <p:par>
                                <p:cTn id="57" presetID="64" presetClass="path" presetSubtype="0" accel="50000" decel="50000" fill="hold" nodeType="withEffect">
                                  <p:stCondLst>
                                    <p:cond delay="250"/>
                                  </p:stCondLst>
                                  <p:childTnLst>
                                    <p:animMotion origin="layout" path="M -0.05313 0.0875 L 1.45833E-6 -3.7037E-6 " pathEditMode="relative" rAng="0" ptsTypes="AA">
                                      <p:cBhvr>
                                        <p:cTn id="58" dur="500" fill="hold"/>
                                        <p:tgtEl>
                                          <p:spTgt spid="52"/>
                                        </p:tgtEl>
                                        <p:attrNameLst>
                                          <p:attrName>ppt_x</p:attrName>
                                          <p:attrName>ppt_y</p:attrName>
                                        </p:attrNameLst>
                                      </p:cBhvr>
                                      <p:rCtr x="2708" y="-4398"/>
                                    </p:animMotion>
                                  </p:childTnLst>
                                </p:cTn>
                              </p:par>
                              <p:par>
                                <p:cTn id="59" presetID="64" presetClass="path" presetSubtype="0" accel="50000" decel="50000" fill="hold" nodeType="withEffect">
                                  <p:stCondLst>
                                    <p:cond delay="250"/>
                                  </p:stCondLst>
                                  <p:childTnLst>
                                    <p:animMotion origin="layout" path="M -0.05521 0.0757 L -2.5E-6 2.22222E-6 " pathEditMode="relative" rAng="0" ptsTypes="AA">
                                      <p:cBhvr>
                                        <p:cTn id="60" dur="500" fill="hold"/>
                                        <p:tgtEl>
                                          <p:spTgt spid="55"/>
                                        </p:tgtEl>
                                        <p:attrNameLst>
                                          <p:attrName>ppt_x</p:attrName>
                                          <p:attrName>ppt_y</p:attrName>
                                        </p:attrNameLst>
                                      </p:cBhvr>
                                      <p:rCtr x="2786" y="-3681"/>
                                    </p:animMotion>
                                  </p:childTnLst>
                                </p:cTn>
                              </p:par>
                              <p:par>
                                <p:cTn id="61" presetID="64" presetClass="path" presetSubtype="0" accel="50000" decel="50000" fill="hold" nodeType="withEffect">
                                  <p:stCondLst>
                                    <p:cond delay="250"/>
                                  </p:stCondLst>
                                  <p:childTnLst>
                                    <p:animMotion origin="layout" path="M -0.0802 0.01945 L -3.33333E-6 2.96296E-6 " pathEditMode="relative" rAng="0" ptsTypes="AA">
                                      <p:cBhvr>
                                        <p:cTn id="62" dur="500" fill="hold"/>
                                        <p:tgtEl>
                                          <p:spTgt spid="58"/>
                                        </p:tgtEl>
                                        <p:attrNameLst>
                                          <p:attrName>ppt_x</p:attrName>
                                          <p:attrName>ppt_y</p:attrName>
                                        </p:attrNameLst>
                                      </p:cBhvr>
                                      <p:rCtr x="3997" y="-949"/>
                                    </p:animMotion>
                                  </p:childTnLst>
                                </p:cTn>
                              </p:par>
                              <p:par>
                                <p:cTn id="63" presetID="2" presetClass="entr" presetSubtype="8" decel="10000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anim calcmode="lin" valueType="num">
                                      <p:cBhvr additive="base">
                                        <p:cTn id="65" dur="500" fill="hold"/>
                                        <p:tgtEl>
                                          <p:spTgt spid="44"/>
                                        </p:tgtEl>
                                        <p:attrNameLst>
                                          <p:attrName>ppt_x</p:attrName>
                                        </p:attrNameLst>
                                      </p:cBhvr>
                                      <p:tavLst>
                                        <p:tav tm="0">
                                          <p:val>
                                            <p:strVal val="0-#ppt_w/2"/>
                                          </p:val>
                                        </p:tav>
                                        <p:tav tm="100000">
                                          <p:val>
                                            <p:strVal val="#ppt_x"/>
                                          </p:val>
                                        </p:tav>
                                      </p:tavLst>
                                    </p:anim>
                                    <p:anim calcmode="lin" valueType="num">
                                      <p:cBhvr additive="base">
                                        <p:cTn id="66" dur="500" fill="hold"/>
                                        <p:tgtEl>
                                          <p:spTgt spid="44"/>
                                        </p:tgtEl>
                                        <p:attrNameLst>
                                          <p:attrName>ppt_y</p:attrName>
                                        </p:attrNameLst>
                                      </p:cBhvr>
                                      <p:tavLst>
                                        <p:tav tm="0">
                                          <p:val>
                                            <p:strVal val="#ppt_y"/>
                                          </p:val>
                                        </p:tav>
                                        <p:tav tm="100000">
                                          <p:val>
                                            <p:strVal val="#ppt_y"/>
                                          </p:val>
                                        </p:tav>
                                      </p:tavLst>
                                    </p:anim>
                                  </p:childTnLst>
                                </p:cTn>
                              </p:par>
                              <p:par>
                                <p:cTn id="67" presetID="2" presetClass="entr" presetSubtype="8" decel="10000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0-#ppt_w/2"/>
                                          </p:val>
                                        </p:tav>
                                        <p:tav tm="100000">
                                          <p:val>
                                            <p:strVal val="#ppt_x"/>
                                          </p:val>
                                        </p:tav>
                                      </p:tavLst>
                                    </p:anim>
                                    <p:anim calcmode="lin" valueType="num">
                                      <p:cBhvr additive="base">
                                        <p:cTn id="70" dur="500" fill="hold"/>
                                        <p:tgtEl>
                                          <p:spTgt spid="45"/>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400"/>
                                  </p:stCondLst>
                                  <p:childTnLst>
                                    <p:set>
                                      <p:cBhvr>
                                        <p:cTn id="72" dur="1" fill="hold">
                                          <p:stCondLst>
                                            <p:cond delay="0"/>
                                          </p:stCondLst>
                                        </p:cTn>
                                        <p:tgtEl>
                                          <p:spTgt spid="47"/>
                                        </p:tgtEl>
                                        <p:attrNameLst>
                                          <p:attrName>style.visibility</p:attrName>
                                        </p:attrNameLst>
                                      </p:cBhvr>
                                      <p:to>
                                        <p:strVal val="visible"/>
                                      </p:to>
                                    </p:set>
                                    <p:anim calcmode="lin" valueType="num">
                                      <p:cBhvr additive="base">
                                        <p:cTn id="73" dur="500" fill="hold"/>
                                        <p:tgtEl>
                                          <p:spTgt spid="47"/>
                                        </p:tgtEl>
                                        <p:attrNameLst>
                                          <p:attrName>ppt_x</p:attrName>
                                        </p:attrNameLst>
                                      </p:cBhvr>
                                      <p:tavLst>
                                        <p:tav tm="0">
                                          <p:val>
                                            <p:strVal val="1+#ppt_w/2"/>
                                          </p:val>
                                        </p:tav>
                                        <p:tav tm="100000">
                                          <p:val>
                                            <p:strVal val="#ppt_x"/>
                                          </p:val>
                                        </p:tav>
                                      </p:tavLst>
                                    </p:anim>
                                    <p:anim calcmode="lin" valueType="num">
                                      <p:cBhvr additive="base">
                                        <p:cTn id="74" dur="500" fill="hold"/>
                                        <p:tgtEl>
                                          <p:spTgt spid="47"/>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400"/>
                                  </p:stCondLst>
                                  <p:childTnLst>
                                    <p:set>
                                      <p:cBhvr>
                                        <p:cTn id="76" dur="1" fill="hold">
                                          <p:stCondLst>
                                            <p:cond delay="0"/>
                                          </p:stCondLst>
                                        </p:cTn>
                                        <p:tgtEl>
                                          <p:spTgt spid="48"/>
                                        </p:tgtEl>
                                        <p:attrNameLst>
                                          <p:attrName>style.visibility</p:attrName>
                                        </p:attrNameLst>
                                      </p:cBhvr>
                                      <p:to>
                                        <p:strVal val="visible"/>
                                      </p:to>
                                    </p:set>
                                    <p:anim calcmode="lin" valueType="num">
                                      <p:cBhvr additive="base">
                                        <p:cTn id="77" dur="500" fill="hold"/>
                                        <p:tgtEl>
                                          <p:spTgt spid="48"/>
                                        </p:tgtEl>
                                        <p:attrNameLst>
                                          <p:attrName>ppt_x</p:attrName>
                                        </p:attrNameLst>
                                      </p:cBhvr>
                                      <p:tavLst>
                                        <p:tav tm="0">
                                          <p:val>
                                            <p:strVal val="1+#ppt_w/2"/>
                                          </p:val>
                                        </p:tav>
                                        <p:tav tm="100000">
                                          <p:val>
                                            <p:strVal val="#ppt_x"/>
                                          </p:val>
                                        </p:tav>
                                      </p:tavLst>
                                    </p:anim>
                                    <p:anim calcmode="lin" valueType="num">
                                      <p:cBhvr additive="base">
                                        <p:cTn id="78"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4" grpId="0"/>
      <p:bldP spid="45" grpId="0"/>
      <p:bldP spid="47" grpId="0"/>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151B634E-4A9E-4F90-AF68-A5A47CF29C4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11425" y="4582014"/>
            <a:ext cx="1632182" cy="908443"/>
          </a:xfrm>
          <a:prstGeom prst="rect">
            <a:avLst/>
          </a:prstGeom>
        </p:spPr>
      </p:pic>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a:lstStyle/>
          <a:p>
            <a:r>
              <a:rPr lang="en-US"/>
              <a:t>Pricing</a:t>
            </a:r>
            <a:endParaRPr lang="en-US">
              <a:solidFill>
                <a:schemeClr val="accent2"/>
              </a:solidFill>
            </a:endParaRPr>
          </a:p>
        </p:txBody>
      </p:sp>
      <p:sp>
        <p:nvSpPr>
          <p:cNvPr id="8" name="Text Placeholder 2">
            <a:extLst>
              <a:ext uri="{FF2B5EF4-FFF2-40B4-BE49-F238E27FC236}">
                <a16:creationId xmlns:a16="http://schemas.microsoft.com/office/drawing/2014/main" id="{48A56E04-AB8C-9045-8D32-99673D98D887}"/>
              </a:ext>
            </a:extLst>
          </p:cNvPr>
          <p:cNvSpPr txBox="1">
            <a:spLocks/>
          </p:cNvSpPr>
          <p:nvPr/>
        </p:nvSpPr>
        <p:spPr>
          <a:xfrm>
            <a:off x="1566946" y="1864775"/>
            <a:ext cx="2737939" cy="283899"/>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50E6FF"/>
                </a:solidFill>
                <a:effectLst/>
                <a:uLnTx/>
                <a:uFillTx/>
                <a:latin typeface="Segoe UI"/>
                <a:ea typeface="+mn-ea"/>
                <a:cs typeface="+mn-cs"/>
              </a:rPr>
              <a:t>Dedicated capacity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 Placeholder 2">
            <a:extLst>
              <a:ext uri="{FF2B5EF4-FFF2-40B4-BE49-F238E27FC236}">
                <a16:creationId xmlns:a16="http://schemas.microsoft.com/office/drawing/2014/main" id="{C8676F42-0734-4E9E-AD33-C5207E8254FB}"/>
              </a:ext>
            </a:extLst>
          </p:cNvPr>
          <p:cNvSpPr txBox="1">
            <a:spLocks/>
          </p:cNvSpPr>
          <p:nvPr/>
        </p:nvSpPr>
        <p:spPr>
          <a:xfrm>
            <a:off x="4644189" y="1114419"/>
            <a:ext cx="6962595" cy="1813298"/>
          </a:xfrm>
          <a:prstGeom prst="rect">
            <a:avLst/>
          </a:prstGeom>
          <a:solidFill>
            <a:schemeClr val="tx1">
              <a:alpha val="20000"/>
            </a:schemeClr>
          </a:solidFill>
        </p:spPr>
        <p:txBody>
          <a:bodyPr vert="horz" wrap="square" lIns="274320" tIns="91440" rIns="91440" bIns="91440" rtlCol="0" anchor="ctr" anchorCtr="0">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Freely explore your data - not bound by cost per query</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Predictable cost</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Decoupled storage and compute</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Easy to switch between SKUs after provisioning</a:t>
            </a:r>
          </a:p>
          <a:p>
            <a:pPr marL="174591" marR="0" lvl="0" indent="-174591" algn="l" defTabSz="914016"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Ability to pause the compute</a:t>
            </a:r>
          </a:p>
        </p:txBody>
      </p:sp>
      <p:sp>
        <p:nvSpPr>
          <p:cNvPr id="13" name="Oval 12">
            <a:extLst>
              <a:ext uri="{FF2B5EF4-FFF2-40B4-BE49-F238E27FC236}">
                <a16:creationId xmlns:a16="http://schemas.microsoft.com/office/drawing/2014/main" id="{39CB26E8-4532-4D8D-984F-543EE33F81F9}"/>
              </a:ext>
            </a:extLst>
          </p:cNvPr>
          <p:cNvSpPr/>
          <p:nvPr/>
        </p:nvSpPr>
        <p:spPr bwMode="auto">
          <a:xfrm>
            <a:off x="669352" y="1663613"/>
            <a:ext cx="682393" cy="686223"/>
          </a:xfrm>
          <a:prstGeom prst="ellipse">
            <a:avLst/>
          </a:prstGeom>
          <a:solidFill>
            <a:schemeClr val="bg1"/>
          </a:solidFill>
          <a:ln w="12700" cap="flat" cmpd="sng" algn="ctr">
            <a:noFill/>
            <a:prstDash val="dash"/>
          </a:ln>
          <a:effectLst>
            <a:outerShdw blurRad="381000" algn="tl" rotWithShape="0">
              <a:schemeClr val="accent1">
                <a:alpha val="70000"/>
              </a:schemeClr>
            </a:outerShdw>
          </a:effectLst>
        </p:spPr>
        <p:txBody>
          <a:bodyPr vert="horz" wrap="square" lIns="91440" tIns="1737360" rIns="91440" bIns="46637"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23944835-411A-436B-A812-61DB6F3C0147}"/>
              </a:ext>
            </a:extLst>
          </p:cNvPr>
          <p:cNvSpPr txBox="1"/>
          <p:nvPr/>
        </p:nvSpPr>
        <p:spPr>
          <a:xfrm>
            <a:off x="1494837" y="5730767"/>
            <a:ext cx="1865357" cy="523220"/>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600"/>
              </a:spcAft>
              <a:buClrTx/>
              <a:buSzPct val="90000"/>
              <a:buFontTx/>
              <a:buNone/>
              <a:tabLst/>
              <a:defRPr/>
            </a:pPr>
            <a:r>
              <a:rPr kumimoji="0" lang="en-US" sz="1600" b="1" i="0" u="none" strike="noStrike" kern="1200" cap="none" spc="0" normalizeH="0" baseline="0" noProof="0">
                <a:ln>
                  <a:noFill/>
                </a:ln>
                <a:solidFill>
                  <a:schemeClr val="accent2"/>
                </a:solidFill>
                <a:effectLst/>
                <a:uLnTx/>
                <a:uFillTx/>
                <a:latin typeface="Segoe UI"/>
                <a:ea typeface="+mn-ea"/>
                <a:cs typeface="+mn-cs"/>
              </a:rPr>
              <a:t>Compute</a:t>
            </a:r>
            <a:br>
              <a:rPr kumimoji="0" lang="en-US" sz="1800" b="1"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Synapse </a:t>
            </a:r>
            <a:r>
              <a:rPr kumimoji="0" lang="en-US" sz="1200" b="0" i="0" u="none" strike="noStrike" kern="1200" cap="none" spc="0" normalizeH="0" baseline="0" noProof="0" err="1">
                <a:ln>
                  <a:noFill/>
                </a:ln>
                <a:effectLst/>
                <a:uLnTx/>
                <a:uFillTx/>
                <a:latin typeface="Segoe UI"/>
                <a:ea typeface="+mn-ea"/>
                <a:cs typeface="+mn-cs"/>
              </a:rPr>
              <a:t>vCores</a:t>
            </a:r>
            <a:r>
              <a:rPr kumimoji="0" lang="en-US" sz="1200" b="0" i="0" u="none" strike="noStrike" kern="1200" cap="none" spc="0" normalizeH="0" baseline="0" noProof="0">
                <a:ln>
                  <a:noFill/>
                </a:ln>
                <a:effectLst/>
                <a:uLnTx/>
                <a:uFillTx/>
                <a:latin typeface="Segoe UI"/>
                <a:ea typeface="+mn-ea"/>
                <a:cs typeface="+mn-cs"/>
              </a:rPr>
              <a:t> meters</a:t>
            </a:r>
          </a:p>
        </p:txBody>
      </p:sp>
      <p:sp>
        <p:nvSpPr>
          <p:cNvPr id="28" name="TextBox 27">
            <a:extLst>
              <a:ext uri="{FF2B5EF4-FFF2-40B4-BE49-F238E27FC236}">
                <a16:creationId xmlns:a16="http://schemas.microsoft.com/office/drawing/2014/main" id="{B0D612C8-C9AA-424A-BDBA-F1893815A3E3}"/>
              </a:ext>
            </a:extLst>
          </p:cNvPr>
          <p:cNvSpPr txBox="1"/>
          <p:nvPr/>
        </p:nvSpPr>
        <p:spPr>
          <a:xfrm>
            <a:off x="4858813" y="5730767"/>
            <a:ext cx="2469294"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2"/>
                </a:solidFill>
                <a:effectLst/>
                <a:uLnTx/>
                <a:uFillTx/>
                <a:latin typeface="Segoe UI"/>
                <a:ea typeface="+mn-ea"/>
                <a:cs typeface="+mn-cs"/>
              </a:rPr>
              <a:t>Storage</a:t>
            </a:r>
            <a:br>
              <a:rPr kumimoji="0" lang="en-US" sz="16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Synapse Data Stored meters</a:t>
            </a:r>
          </a:p>
        </p:txBody>
      </p:sp>
      <p:pic>
        <p:nvPicPr>
          <p:cNvPr id="46" name="Picture 45" descr="Background pattern&#10;&#10;Description automatically generated">
            <a:extLst>
              <a:ext uri="{FF2B5EF4-FFF2-40B4-BE49-F238E27FC236}">
                <a16:creationId xmlns:a16="http://schemas.microsoft.com/office/drawing/2014/main" id="{0413BF85-04DB-42F0-BD02-61C029C358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6611" y="1827794"/>
            <a:ext cx="357861" cy="357861"/>
          </a:xfrm>
          <a:prstGeom prst="rect">
            <a:avLst/>
          </a:prstGeom>
        </p:spPr>
      </p:pic>
      <p:pic>
        <p:nvPicPr>
          <p:cNvPr id="5" name="Picture 4">
            <a:extLst>
              <a:ext uri="{FF2B5EF4-FFF2-40B4-BE49-F238E27FC236}">
                <a16:creationId xmlns:a16="http://schemas.microsoft.com/office/drawing/2014/main" id="{769CD9B8-02B9-4549-9DBC-88A3E56B8391}"/>
              </a:ext>
            </a:extLst>
          </p:cNvPr>
          <p:cNvPicPr>
            <a:picLocks noChangeAspect="1"/>
          </p:cNvPicPr>
          <p:nvPr/>
        </p:nvPicPr>
        <p:blipFill>
          <a:blip r:embed="rId6"/>
          <a:stretch>
            <a:fillRect/>
          </a:stretch>
        </p:blipFill>
        <p:spPr>
          <a:xfrm>
            <a:off x="11539784" y="88446"/>
            <a:ext cx="477611" cy="477611"/>
          </a:xfrm>
          <a:prstGeom prst="rect">
            <a:avLst/>
          </a:prstGeom>
        </p:spPr>
      </p:pic>
      <p:sp>
        <p:nvSpPr>
          <p:cNvPr id="6" name="TextBox 5">
            <a:extLst>
              <a:ext uri="{FF2B5EF4-FFF2-40B4-BE49-F238E27FC236}">
                <a16:creationId xmlns:a16="http://schemas.microsoft.com/office/drawing/2014/main" id="{87549558-18FD-46A7-9923-D4A636165E4F}"/>
              </a:ext>
            </a:extLst>
          </p:cNvPr>
          <p:cNvSpPr txBox="1"/>
          <p:nvPr/>
        </p:nvSpPr>
        <p:spPr>
          <a:xfrm>
            <a:off x="8148743" y="5730767"/>
            <a:ext cx="2469294"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2"/>
                </a:solidFill>
                <a:effectLst/>
                <a:uLnTx/>
                <a:uFillTx/>
                <a:latin typeface="Segoe UI"/>
                <a:ea typeface="+mn-ea"/>
                <a:cs typeface="+mn-cs"/>
              </a:rPr>
              <a:t>Network</a:t>
            </a:r>
            <a:br>
              <a:rPr kumimoji="0" lang="en-US" sz="16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Passthrough meters</a:t>
            </a:r>
          </a:p>
        </p:txBody>
      </p:sp>
      <p:pic>
        <p:nvPicPr>
          <p:cNvPr id="7" name="Graphic 6">
            <a:extLst>
              <a:ext uri="{FF2B5EF4-FFF2-40B4-BE49-F238E27FC236}">
                <a16:creationId xmlns:a16="http://schemas.microsoft.com/office/drawing/2014/main" id="{6AD124F8-BC07-45A7-A569-61280253BF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8222" y="4158029"/>
            <a:ext cx="759605" cy="969853"/>
          </a:xfrm>
          <a:prstGeom prst="rect">
            <a:avLst/>
          </a:prstGeom>
        </p:spPr>
      </p:pic>
      <p:pic>
        <p:nvPicPr>
          <p:cNvPr id="11" name="Graphic 10">
            <a:extLst>
              <a:ext uri="{FF2B5EF4-FFF2-40B4-BE49-F238E27FC236}">
                <a16:creationId xmlns:a16="http://schemas.microsoft.com/office/drawing/2014/main" id="{8F3E6096-D3AB-4BE5-8F9B-80622928C7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84673" y="4558175"/>
            <a:ext cx="853154" cy="478060"/>
          </a:xfrm>
          <a:prstGeom prst="rect">
            <a:avLst/>
          </a:prstGeom>
        </p:spPr>
      </p:pic>
      <p:pic>
        <p:nvPicPr>
          <p:cNvPr id="32" name="Graphic 31">
            <a:extLst>
              <a:ext uri="{FF2B5EF4-FFF2-40B4-BE49-F238E27FC236}">
                <a16:creationId xmlns:a16="http://schemas.microsoft.com/office/drawing/2014/main" id="{B23D8964-E2F5-4E39-A8E7-74F7D90E0CC1}"/>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0365" y="4642955"/>
            <a:ext cx="1632182" cy="908443"/>
          </a:xfrm>
          <a:prstGeom prst="rect">
            <a:avLst/>
          </a:prstGeom>
        </p:spPr>
      </p:pic>
      <p:pic>
        <p:nvPicPr>
          <p:cNvPr id="33" name="Graphic 32">
            <a:extLst>
              <a:ext uri="{FF2B5EF4-FFF2-40B4-BE49-F238E27FC236}">
                <a16:creationId xmlns:a16="http://schemas.microsoft.com/office/drawing/2014/main" id="{41FBE365-8D99-408A-82F9-FB1F0D6ADE5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26150" y="4656232"/>
            <a:ext cx="1632182" cy="908443"/>
          </a:xfrm>
          <a:prstGeom prst="rect">
            <a:avLst/>
          </a:prstGeom>
        </p:spPr>
      </p:pic>
      <p:pic>
        <p:nvPicPr>
          <p:cNvPr id="14" name="Graphic 13">
            <a:extLst>
              <a:ext uri="{FF2B5EF4-FFF2-40B4-BE49-F238E27FC236}">
                <a16:creationId xmlns:a16="http://schemas.microsoft.com/office/drawing/2014/main" id="{9EFA8D94-C36F-43D5-A075-070F0D5CE9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90436" y="4329520"/>
            <a:ext cx="510372" cy="626870"/>
          </a:xfrm>
          <a:prstGeom prst="rect">
            <a:avLst/>
          </a:prstGeom>
        </p:spPr>
      </p:pic>
      <p:pic>
        <p:nvPicPr>
          <p:cNvPr id="15" name="Graphic 14">
            <a:extLst>
              <a:ext uri="{FF2B5EF4-FFF2-40B4-BE49-F238E27FC236}">
                <a16:creationId xmlns:a16="http://schemas.microsoft.com/office/drawing/2014/main" id="{7EDA1AA2-232A-48D8-89FE-8B3DE9EBBD1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08952" y="4323972"/>
            <a:ext cx="504826" cy="637966"/>
          </a:xfrm>
          <a:prstGeom prst="rect">
            <a:avLst/>
          </a:prstGeom>
        </p:spPr>
      </p:pic>
      <p:sp>
        <p:nvSpPr>
          <p:cNvPr id="42" name="Rectangle 41">
            <a:extLst>
              <a:ext uri="{FF2B5EF4-FFF2-40B4-BE49-F238E27FC236}">
                <a16:creationId xmlns:a16="http://schemas.microsoft.com/office/drawing/2014/main" id="{B0EB375F-E9B2-45CC-A93F-4579145E46B3}"/>
              </a:ext>
            </a:extLst>
          </p:cNvPr>
          <p:cNvSpPr/>
          <p:nvPr/>
        </p:nvSpPr>
        <p:spPr bwMode="auto">
          <a:xfrm>
            <a:off x="9320948" y="4544905"/>
            <a:ext cx="464754" cy="74218"/>
          </a:xfrm>
          <a:prstGeom prst="rect">
            <a:avLst/>
          </a:prstGeom>
          <a:gradFill flip="none" rotWithShape="1">
            <a:gsLst>
              <a:gs pos="0">
                <a:schemeClr val="accent2">
                  <a:alpha val="0"/>
                </a:schemeClr>
              </a:gs>
              <a:gs pos="100000">
                <a:schemeClr val="accent1">
                  <a:lumMod val="45000"/>
                  <a:lumOff val="5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67091555-64C4-4587-98C3-448695596900}"/>
              </a:ext>
            </a:extLst>
          </p:cNvPr>
          <p:cNvSpPr/>
          <p:nvPr/>
        </p:nvSpPr>
        <p:spPr bwMode="auto">
          <a:xfrm>
            <a:off x="9209855" y="4663174"/>
            <a:ext cx="464754" cy="45719"/>
          </a:xfrm>
          <a:prstGeom prst="rect">
            <a:avLst/>
          </a:prstGeom>
          <a:gradFill flip="none" rotWithShape="1">
            <a:gsLst>
              <a:gs pos="0">
                <a:schemeClr val="accent2">
                  <a:alpha val="0"/>
                </a:schemeClr>
              </a:gs>
              <a:gs pos="100000">
                <a:schemeClr val="accent1">
                  <a:lumMod val="45000"/>
                  <a:lumOff val="5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1BC51ADD-930C-4817-A750-4D135BBABCFF}"/>
              </a:ext>
            </a:extLst>
          </p:cNvPr>
          <p:cNvSpPr/>
          <p:nvPr/>
        </p:nvSpPr>
        <p:spPr bwMode="auto">
          <a:xfrm>
            <a:off x="9376495" y="4756369"/>
            <a:ext cx="464754" cy="45719"/>
          </a:xfrm>
          <a:prstGeom prst="rect">
            <a:avLst/>
          </a:prstGeom>
          <a:gradFill flip="none" rotWithShape="1">
            <a:gsLst>
              <a:gs pos="0">
                <a:schemeClr val="accent2">
                  <a:alpha val="0"/>
                </a:schemeClr>
              </a:gs>
              <a:gs pos="100000">
                <a:schemeClr val="accent1">
                  <a:lumMod val="45000"/>
                  <a:lumOff val="5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31E111E2-735D-4F9F-BF43-C351F26EA71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74162" y="4355009"/>
            <a:ext cx="464754" cy="575892"/>
          </a:xfrm>
          <a:prstGeom prst="rect">
            <a:avLst/>
          </a:prstGeom>
        </p:spPr>
      </p:pic>
      <p:sp>
        <p:nvSpPr>
          <p:cNvPr id="16" name="Rectangle 15">
            <a:extLst>
              <a:ext uri="{FF2B5EF4-FFF2-40B4-BE49-F238E27FC236}">
                <a16:creationId xmlns:a16="http://schemas.microsoft.com/office/drawing/2014/main" id="{58B6CA85-3CE6-4544-813D-819E2D35CE75}"/>
              </a:ext>
            </a:extLst>
          </p:cNvPr>
          <p:cNvSpPr/>
          <p:nvPr/>
        </p:nvSpPr>
        <p:spPr bwMode="auto">
          <a:xfrm>
            <a:off x="8845050" y="4544905"/>
            <a:ext cx="464754" cy="74218"/>
          </a:xfrm>
          <a:prstGeom prst="rect">
            <a:avLst/>
          </a:prstGeom>
          <a:gradFill flip="none" rotWithShape="1">
            <a:gsLst>
              <a:gs pos="0">
                <a:schemeClr val="accent2">
                  <a:alpha val="0"/>
                </a:schemeClr>
              </a:gs>
              <a:gs pos="100000">
                <a:schemeClr val="accent1">
                  <a:lumMod val="45000"/>
                  <a:lumOff val="5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276EE628-8C44-46B5-B6B4-0A1D75E82E91}"/>
              </a:ext>
            </a:extLst>
          </p:cNvPr>
          <p:cNvSpPr/>
          <p:nvPr/>
        </p:nvSpPr>
        <p:spPr bwMode="auto">
          <a:xfrm>
            <a:off x="8733957" y="4663174"/>
            <a:ext cx="464754" cy="45719"/>
          </a:xfrm>
          <a:prstGeom prst="rect">
            <a:avLst/>
          </a:prstGeom>
          <a:gradFill flip="none" rotWithShape="1">
            <a:gsLst>
              <a:gs pos="0">
                <a:schemeClr val="accent2">
                  <a:alpha val="0"/>
                </a:schemeClr>
              </a:gs>
              <a:gs pos="100000">
                <a:schemeClr val="accent1">
                  <a:lumMod val="45000"/>
                  <a:lumOff val="5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760B7C4C-5A24-4D0D-8857-5DA9ACF85943}"/>
              </a:ext>
            </a:extLst>
          </p:cNvPr>
          <p:cNvSpPr/>
          <p:nvPr/>
        </p:nvSpPr>
        <p:spPr bwMode="auto">
          <a:xfrm>
            <a:off x="8900597" y="4756369"/>
            <a:ext cx="464754" cy="45719"/>
          </a:xfrm>
          <a:prstGeom prst="rect">
            <a:avLst/>
          </a:prstGeom>
          <a:gradFill flip="none" rotWithShape="1">
            <a:gsLst>
              <a:gs pos="0">
                <a:schemeClr val="accent2">
                  <a:alpha val="0"/>
                </a:schemeClr>
              </a:gs>
              <a:gs pos="100000">
                <a:schemeClr val="accent1">
                  <a:lumMod val="45000"/>
                  <a:lumOff val="5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Graphic 16">
            <a:extLst>
              <a:ext uri="{FF2B5EF4-FFF2-40B4-BE49-F238E27FC236}">
                <a16:creationId xmlns:a16="http://schemas.microsoft.com/office/drawing/2014/main" id="{3D4FA567-1BD3-411F-AA63-2D5C6475FDA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096000" y="4323972"/>
            <a:ext cx="425070" cy="734632"/>
          </a:xfrm>
          <a:prstGeom prst="rect">
            <a:avLst/>
          </a:prstGeom>
        </p:spPr>
      </p:pic>
      <p:pic>
        <p:nvPicPr>
          <p:cNvPr id="47" name="Graphic 46">
            <a:extLst>
              <a:ext uri="{FF2B5EF4-FFF2-40B4-BE49-F238E27FC236}">
                <a16:creationId xmlns:a16="http://schemas.microsoft.com/office/drawing/2014/main" id="{BA6A5DCB-1483-474A-971E-C82BD7C6B66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736677" y="4530299"/>
            <a:ext cx="425070" cy="734632"/>
          </a:xfrm>
          <a:prstGeom prst="rect">
            <a:avLst/>
          </a:prstGeom>
        </p:spPr>
      </p:pic>
      <p:pic>
        <p:nvPicPr>
          <p:cNvPr id="18" name="Graphic 17">
            <a:extLst>
              <a:ext uri="{FF2B5EF4-FFF2-40B4-BE49-F238E27FC236}">
                <a16:creationId xmlns:a16="http://schemas.microsoft.com/office/drawing/2014/main" id="{7844FEF3-67B1-4778-98C4-CCBE6CB6B27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260289" y="3886998"/>
            <a:ext cx="378928" cy="583428"/>
          </a:xfrm>
          <a:prstGeom prst="rect">
            <a:avLst/>
          </a:prstGeom>
        </p:spPr>
      </p:pic>
      <p:sp>
        <p:nvSpPr>
          <p:cNvPr id="19" name="Rectangle 18">
            <a:extLst>
              <a:ext uri="{FF2B5EF4-FFF2-40B4-BE49-F238E27FC236}">
                <a16:creationId xmlns:a16="http://schemas.microsoft.com/office/drawing/2014/main" id="{9A486250-9132-423F-9D89-5176986C4BAF}"/>
              </a:ext>
            </a:extLst>
          </p:cNvPr>
          <p:cNvSpPr/>
          <p:nvPr/>
        </p:nvSpPr>
        <p:spPr bwMode="auto">
          <a:xfrm>
            <a:off x="584200" y="3421022"/>
            <a:ext cx="11025187" cy="2832965"/>
          </a:xfrm>
          <a:prstGeom prst="rect">
            <a:avLst/>
          </a:prstGeom>
          <a:noFill/>
          <a:ln w="19050">
            <a:gradFill flip="none" rotWithShape="1">
              <a:gsLst>
                <a:gs pos="0">
                  <a:schemeClr val="accent1">
                    <a:lumMod val="45000"/>
                    <a:lumOff val="55000"/>
                  </a:schemeClr>
                </a:gs>
                <a:gs pos="37000">
                  <a:schemeClr val="accent1">
                    <a:lumMod val="45000"/>
                    <a:lumOff val="55000"/>
                  </a:schemeClr>
                </a:gs>
                <a:gs pos="100000">
                  <a:schemeClr val="accent1">
                    <a:lumMod val="30000"/>
                    <a:lumOff val="70000"/>
                    <a:alpha val="0"/>
                  </a:schemeClr>
                </a:gs>
              </a:gsLst>
              <a:lin ang="54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5DB71A46-CBC8-41A5-8258-B147C351D5F8}"/>
              </a:ext>
            </a:extLst>
          </p:cNvPr>
          <p:cNvSpPr txBox="1"/>
          <p:nvPr/>
        </p:nvSpPr>
        <p:spPr>
          <a:xfrm>
            <a:off x="4431627" y="3219859"/>
            <a:ext cx="3356145" cy="400110"/>
          </a:xfrm>
          <a:prstGeom prst="rect">
            <a:avLst/>
          </a:prstGeom>
          <a:solidFill>
            <a:schemeClr val="bg1"/>
          </a:solidFill>
        </p:spPr>
        <p:txBody>
          <a:bodyPr wrap="square">
            <a:spAutoFit/>
          </a:bodyPr>
          <a:lstStyle/>
          <a:p>
            <a:pPr marL="0" marR="0" lvl="0" indent="0" algn="ctr"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accent2"/>
                </a:solidFill>
                <a:effectLst/>
                <a:uLnTx/>
                <a:uFillTx/>
                <a:latin typeface="Segoe UI"/>
                <a:ea typeface="+mn-ea"/>
                <a:cs typeface="+mn-cs"/>
              </a:rPr>
              <a:t>Three main components</a:t>
            </a:r>
          </a:p>
        </p:txBody>
      </p:sp>
      <p:sp>
        <p:nvSpPr>
          <p:cNvPr id="54" name="Oval 53">
            <a:extLst>
              <a:ext uri="{FF2B5EF4-FFF2-40B4-BE49-F238E27FC236}">
                <a16:creationId xmlns:a16="http://schemas.microsoft.com/office/drawing/2014/main" id="{5EC33E98-388E-4855-BC57-679D59F640C2}"/>
              </a:ext>
            </a:extLst>
          </p:cNvPr>
          <p:cNvSpPr/>
          <p:nvPr/>
        </p:nvSpPr>
        <p:spPr bwMode="auto">
          <a:xfrm rot="5400000">
            <a:off x="4404471" y="1803373"/>
            <a:ext cx="406703" cy="406703"/>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grpSp>
        <p:nvGrpSpPr>
          <p:cNvPr id="50" name="Group 49">
            <a:extLst>
              <a:ext uri="{FF2B5EF4-FFF2-40B4-BE49-F238E27FC236}">
                <a16:creationId xmlns:a16="http://schemas.microsoft.com/office/drawing/2014/main" id="{11EC505B-F479-405A-8A82-BD64B2E3513A}"/>
              </a:ext>
            </a:extLst>
          </p:cNvPr>
          <p:cNvGrpSpPr/>
          <p:nvPr/>
        </p:nvGrpSpPr>
        <p:grpSpPr>
          <a:xfrm>
            <a:off x="4585985" y="1858136"/>
            <a:ext cx="148591" cy="297182"/>
            <a:chOff x="5299075" y="1805032"/>
            <a:chExt cx="378372" cy="756744"/>
          </a:xfrm>
        </p:grpSpPr>
        <p:cxnSp>
          <p:nvCxnSpPr>
            <p:cNvPr id="48" name="Straight Connector 47">
              <a:extLst>
                <a:ext uri="{FF2B5EF4-FFF2-40B4-BE49-F238E27FC236}">
                  <a16:creationId xmlns:a16="http://schemas.microsoft.com/office/drawing/2014/main" id="{951FC639-6D2C-47A6-8644-BB0CCFD4A160}"/>
                </a:ext>
              </a:extLst>
            </p:cNvPr>
            <p:cNvCxnSpPr>
              <a:cxnSpLocks/>
            </p:cNvCxnSpPr>
            <p:nvPr/>
          </p:nvCxnSpPr>
          <p:spPr>
            <a:xfrm>
              <a:off x="5299075" y="1805032"/>
              <a:ext cx="378372" cy="378372"/>
            </a:xfrm>
            <a:prstGeom prst="line">
              <a:avLst/>
            </a:prstGeom>
            <a:ln w="190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36BE18D-E03F-460F-9E0B-314EF3373BFF}"/>
                </a:ext>
              </a:extLst>
            </p:cNvPr>
            <p:cNvCxnSpPr>
              <a:cxnSpLocks/>
            </p:cNvCxnSpPr>
            <p:nvPr/>
          </p:nvCxnSpPr>
          <p:spPr>
            <a:xfrm flipH="1">
              <a:off x="5299075" y="2183404"/>
              <a:ext cx="378372" cy="378372"/>
            </a:xfrm>
            <a:prstGeom prst="line">
              <a:avLst/>
            </a:prstGeom>
            <a:ln w="190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89549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p:txBody>
          <a:bodyPr/>
          <a:lstStyle/>
          <a:p>
            <a:r>
              <a:rPr lang="en-US"/>
              <a:t>Enterprise Ready – </a:t>
            </a:r>
            <a:r>
              <a:rPr lang="en-US">
                <a:solidFill>
                  <a:schemeClr val="accent2"/>
                </a:solidFill>
              </a:rPr>
              <a:t>Mission Critical</a:t>
            </a:r>
          </a:p>
        </p:txBody>
      </p:sp>
      <p:sp>
        <p:nvSpPr>
          <p:cNvPr id="13" name="Text Placeholder 2">
            <a:extLst>
              <a:ext uri="{FF2B5EF4-FFF2-40B4-BE49-F238E27FC236}">
                <a16:creationId xmlns:a16="http://schemas.microsoft.com/office/drawing/2014/main" id="{57352D6B-2A0A-4F00-8CE8-D9DAB3FF22EA}"/>
              </a:ext>
            </a:extLst>
          </p:cNvPr>
          <p:cNvSpPr txBox="1">
            <a:spLocks/>
          </p:cNvSpPr>
          <p:nvPr/>
        </p:nvSpPr>
        <p:spPr>
          <a:xfrm>
            <a:off x="11922710" y="3227601"/>
            <a:ext cx="3071275" cy="4200575"/>
          </a:xfrm>
          <a:prstGeom prst="rect">
            <a:avLst/>
          </a:prstGeom>
        </p:spPr>
        <p:txBody>
          <a:bodyPr vert="horz" wrap="square" lIns="0" tIns="0" rIns="0" bIns="0" rtlCol="0" anchor="t">
            <a:no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367" rtl="0" eaLnBrk="1" fontAlgn="auto" latinLnBrk="0" hangingPunct="1">
              <a:lnSpc>
                <a:spcPct val="10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600" b="1"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600" b="1"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600" b="1"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600" b="1"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600" b="1" i="0" u="none" strike="noStrike" kern="1200" cap="none" spc="0" normalizeH="0" baseline="0" noProof="0">
              <a:ln>
                <a:noFill/>
              </a:ln>
              <a:solidFill>
                <a:srgbClr val="50E6FF"/>
              </a:solidFill>
              <a:effectLst/>
              <a:uLnTx/>
              <a:uFillTx/>
              <a:latin typeface="Segoe UI"/>
              <a:ea typeface="+mn-ea"/>
              <a:cs typeface="+mn-cs"/>
            </a:endParaRPr>
          </a:p>
          <a:p>
            <a:pPr marL="0"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50E6FF"/>
              </a:solidFill>
              <a:effectLst/>
              <a:uLnTx/>
              <a:uFillTx/>
              <a:latin typeface="Segoe UI"/>
              <a:ea typeface="+mn-ea"/>
              <a:cs typeface="+mn-cs"/>
            </a:endParaRPr>
          </a:p>
          <a:p>
            <a:pPr marL="9523" marR="0" lvl="0" indent="0" algn="l" defTabSz="914016"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50E6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9D6AB720-7348-416F-87A3-57AEDF69FDAD}"/>
              </a:ext>
            </a:extLst>
          </p:cNvPr>
          <p:cNvGrpSpPr/>
          <p:nvPr/>
        </p:nvGrpSpPr>
        <p:grpSpPr>
          <a:xfrm>
            <a:off x="3960766" y="1537268"/>
            <a:ext cx="4324951" cy="4343133"/>
            <a:chOff x="3478307" y="1222988"/>
            <a:chExt cx="5264160" cy="5286290"/>
          </a:xfrm>
        </p:grpSpPr>
        <p:pic>
          <p:nvPicPr>
            <p:cNvPr id="12" name="Picture 11" descr="A picture containing glass&#10;&#10;Description automatically generated">
              <a:extLst>
                <a:ext uri="{FF2B5EF4-FFF2-40B4-BE49-F238E27FC236}">
                  <a16:creationId xmlns:a16="http://schemas.microsoft.com/office/drawing/2014/main" id="{C261DE71-621F-4575-B855-78BB14778612}"/>
                </a:ext>
              </a:extLst>
            </p:cNvPr>
            <p:cNvPicPr>
              <a:picLocks noChangeAspect="1"/>
            </p:cNvPicPr>
            <p:nvPr/>
          </p:nvPicPr>
          <p:blipFill>
            <a:blip r:embed="rId4" cstate="print">
              <a:extLst>
                <a:ext uri="{28A0092B-C50C-407E-A947-70E740481C1C}">
                  <a14:useLocalDpi xmlns:a14="http://schemas.microsoft.com/office/drawing/2010/main" val="0"/>
                </a:ext>
              </a:extLst>
            </a:blip>
            <a:srcRect l="14097" r="19522" b="11492"/>
            <a:stretch>
              <a:fillRect/>
            </a:stretch>
          </p:blipFill>
          <p:spPr>
            <a:xfrm>
              <a:off x="3996854" y="1752600"/>
              <a:ext cx="4227067" cy="4227067"/>
            </a:xfrm>
            <a:custGeom>
              <a:avLst/>
              <a:gdLst>
                <a:gd name="connsiteX0" fmla="*/ 2612775 w 5225550"/>
                <a:gd name="connsiteY0" fmla="*/ 0 h 5225550"/>
                <a:gd name="connsiteX1" fmla="*/ 5225550 w 5225550"/>
                <a:gd name="connsiteY1" fmla="*/ 2612775 h 5225550"/>
                <a:gd name="connsiteX2" fmla="*/ 2612775 w 5225550"/>
                <a:gd name="connsiteY2" fmla="*/ 5225550 h 5225550"/>
                <a:gd name="connsiteX3" fmla="*/ 0 w 5225550"/>
                <a:gd name="connsiteY3" fmla="*/ 2612775 h 5225550"/>
                <a:gd name="connsiteX4" fmla="*/ 2612775 w 5225550"/>
                <a:gd name="connsiteY4" fmla="*/ 0 h 5225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5550" h="5225550">
                  <a:moveTo>
                    <a:pt x="2612775" y="0"/>
                  </a:moveTo>
                  <a:cubicBezTo>
                    <a:pt x="4055771" y="0"/>
                    <a:pt x="5225550" y="1169779"/>
                    <a:pt x="5225550" y="2612775"/>
                  </a:cubicBezTo>
                  <a:cubicBezTo>
                    <a:pt x="5225550" y="4055771"/>
                    <a:pt x="4055771" y="5225550"/>
                    <a:pt x="2612775" y="5225550"/>
                  </a:cubicBezTo>
                  <a:cubicBezTo>
                    <a:pt x="1169779" y="5225550"/>
                    <a:pt x="0" y="4055771"/>
                    <a:pt x="0" y="2612775"/>
                  </a:cubicBezTo>
                  <a:cubicBezTo>
                    <a:pt x="0" y="1169779"/>
                    <a:pt x="1169779" y="0"/>
                    <a:pt x="2612775" y="0"/>
                  </a:cubicBezTo>
                  <a:close/>
                </a:path>
              </a:pathLst>
            </a:custGeom>
            <a:effectLst>
              <a:glow rad="292100">
                <a:schemeClr val="accent1">
                  <a:satMod val="175000"/>
                  <a:alpha val="40000"/>
                </a:schemeClr>
              </a:glow>
            </a:effectLst>
          </p:spPr>
        </p:pic>
        <p:sp>
          <p:nvSpPr>
            <p:cNvPr id="7" name="Oval 6">
              <a:extLst>
                <a:ext uri="{FF2B5EF4-FFF2-40B4-BE49-F238E27FC236}">
                  <a16:creationId xmlns:a16="http://schemas.microsoft.com/office/drawing/2014/main" id="{A194771A-7877-4869-A372-CA807567A1F7}"/>
                </a:ext>
              </a:extLst>
            </p:cNvPr>
            <p:cNvSpPr/>
            <p:nvPr/>
          </p:nvSpPr>
          <p:spPr bwMode="auto">
            <a:xfrm>
              <a:off x="3478307" y="1222988"/>
              <a:ext cx="5264160" cy="5286290"/>
            </a:xfrm>
            <a:prstGeom prst="ellipse">
              <a:avLst/>
            </a:prstGeom>
            <a:noFill/>
            <a:ln w="12700" cap="rnd">
              <a:solidFill>
                <a:schemeClr val="accent2"/>
              </a:solidFill>
              <a:miter lim="800000"/>
              <a:headEnd/>
              <a:tailEnd/>
            </a:ln>
            <a:effectLst>
              <a:glow rad="63500">
                <a:schemeClr val="accent1">
                  <a:satMod val="175000"/>
                  <a:alpha val="40000"/>
                </a:schemeClr>
              </a:glow>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 name="TextBox 15">
            <a:extLst>
              <a:ext uri="{FF2B5EF4-FFF2-40B4-BE49-F238E27FC236}">
                <a16:creationId xmlns:a16="http://schemas.microsoft.com/office/drawing/2014/main" id="{5815896F-887F-482D-AD82-D870A9B75998}"/>
              </a:ext>
            </a:extLst>
          </p:cNvPr>
          <p:cNvSpPr txBox="1"/>
          <p:nvPr/>
        </p:nvSpPr>
        <p:spPr>
          <a:xfrm>
            <a:off x="354140" y="1456775"/>
            <a:ext cx="4227067" cy="369332"/>
          </a:xfrm>
          <a:prstGeom prst="rect">
            <a:avLst/>
          </a:prstGeom>
          <a:noFill/>
        </p:spPr>
        <p:txBody>
          <a:bodyPr wrap="square">
            <a:spAutoFit/>
          </a:bodyPr>
          <a:lstStyle/>
          <a:p>
            <a:pPr marL="0" marR="0" lvl="0" indent="0" algn="r"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Azure Active Directory Integration</a:t>
            </a:r>
          </a:p>
        </p:txBody>
      </p:sp>
      <p:sp>
        <p:nvSpPr>
          <p:cNvPr id="18" name="TextBox 17">
            <a:extLst>
              <a:ext uri="{FF2B5EF4-FFF2-40B4-BE49-F238E27FC236}">
                <a16:creationId xmlns:a16="http://schemas.microsoft.com/office/drawing/2014/main" id="{C1A00702-0A46-42F1-A1DC-8BECC2F71C49}"/>
              </a:ext>
            </a:extLst>
          </p:cNvPr>
          <p:cNvSpPr txBox="1"/>
          <p:nvPr/>
        </p:nvSpPr>
        <p:spPr>
          <a:xfrm>
            <a:off x="801517" y="2257545"/>
            <a:ext cx="3157914" cy="369332"/>
          </a:xfrm>
          <a:prstGeom prst="rect">
            <a:avLst/>
          </a:prstGeom>
          <a:noFill/>
        </p:spPr>
        <p:txBody>
          <a:bodyPr wrap="square">
            <a:spAutoFit/>
          </a:bodyPr>
          <a:lstStyle/>
          <a:p>
            <a:pPr marL="0" marR="0" lvl="0" indent="0" algn="r"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Role based authorization</a:t>
            </a:r>
          </a:p>
        </p:txBody>
      </p:sp>
      <p:sp>
        <p:nvSpPr>
          <p:cNvPr id="20" name="TextBox 19">
            <a:extLst>
              <a:ext uri="{FF2B5EF4-FFF2-40B4-BE49-F238E27FC236}">
                <a16:creationId xmlns:a16="http://schemas.microsoft.com/office/drawing/2014/main" id="{49ECAB41-0AB1-4F11-A975-74B30A215C32}"/>
              </a:ext>
            </a:extLst>
          </p:cNvPr>
          <p:cNvSpPr txBox="1"/>
          <p:nvPr/>
        </p:nvSpPr>
        <p:spPr>
          <a:xfrm>
            <a:off x="505611" y="3014883"/>
            <a:ext cx="3099150" cy="646331"/>
          </a:xfrm>
          <a:prstGeom prst="rect">
            <a:avLst/>
          </a:prstGeom>
          <a:noFill/>
        </p:spPr>
        <p:txBody>
          <a:bodyPr wrap="square">
            <a:spAutoFit/>
          </a:bodyPr>
          <a:lstStyle/>
          <a:p>
            <a:pPr marL="0" marR="0" lvl="0" indent="0" algn="r"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Synapse Managed Vnet with Data Exfiltration Protection</a:t>
            </a:r>
          </a:p>
        </p:txBody>
      </p:sp>
      <p:sp>
        <p:nvSpPr>
          <p:cNvPr id="22" name="TextBox 21">
            <a:extLst>
              <a:ext uri="{FF2B5EF4-FFF2-40B4-BE49-F238E27FC236}">
                <a16:creationId xmlns:a16="http://schemas.microsoft.com/office/drawing/2014/main" id="{DB74133D-DEC9-42DD-B615-27365879F585}"/>
              </a:ext>
            </a:extLst>
          </p:cNvPr>
          <p:cNvSpPr txBox="1"/>
          <p:nvPr/>
        </p:nvSpPr>
        <p:spPr>
          <a:xfrm>
            <a:off x="787244" y="4049220"/>
            <a:ext cx="2868768" cy="646331"/>
          </a:xfrm>
          <a:prstGeom prst="rect">
            <a:avLst/>
          </a:prstGeom>
          <a:noFill/>
        </p:spPr>
        <p:txBody>
          <a:bodyPr wrap="square">
            <a:spAutoFit/>
          </a:bodyPr>
          <a:lstStyle/>
          <a:p>
            <a:pPr marL="0" marR="0" lvl="0" indent="0" algn="r"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Encryption with customer managed keys</a:t>
            </a:r>
          </a:p>
        </p:txBody>
      </p:sp>
      <p:sp>
        <p:nvSpPr>
          <p:cNvPr id="24" name="TextBox 23">
            <a:extLst>
              <a:ext uri="{FF2B5EF4-FFF2-40B4-BE49-F238E27FC236}">
                <a16:creationId xmlns:a16="http://schemas.microsoft.com/office/drawing/2014/main" id="{B8EA8531-46AA-49AB-8F80-D168E1F7EAE8}"/>
              </a:ext>
            </a:extLst>
          </p:cNvPr>
          <p:cNvSpPr txBox="1"/>
          <p:nvPr/>
        </p:nvSpPr>
        <p:spPr>
          <a:xfrm>
            <a:off x="4298114" y="6130856"/>
            <a:ext cx="3277770" cy="369332"/>
          </a:xfrm>
          <a:prstGeom prst="rect">
            <a:avLst/>
          </a:prstGeom>
          <a:noFill/>
        </p:spPr>
        <p:txBody>
          <a:bodyPr wrap="square">
            <a:spAutoFit/>
          </a:bodyPr>
          <a:lstStyle/>
          <a:p>
            <a:pPr marL="0" marR="0" lvl="0" indent="0" algn="r"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Build Azure Policy Support </a:t>
            </a:r>
          </a:p>
        </p:txBody>
      </p:sp>
      <p:sp>
        <p:nvSpPr>
          <p:cNvPr id="28" name="TextBox 27">
            <a:extLst>
              <a:ext uri="{FF2B5EF4-FFF2-40B4-BE49-F238E27FC236}">
                <a16:creationId xmlns:a16="http://schemas.microsoft.com/office/drawing/2014/main" id="{C928F204-1175-4DBA-AE91-81BA18CFFA28}"/>
              </a:ext>
            </a:extLst>
          </p:cNvPr>
          <p:cNvSpPr txBox="1"/>
          <p:nvPr/>
        </p:nvSpPr>
        <p:spPr>
          <a:xfrm>
            <a:off x="7497370" y="1456775"/>
            <a:ext cx="3328184" cy="369332"/>
          </a:xfrm>
          <a:prstGeom prst="rect">
            <a:avLst/>
          </a:prstGeom>
          <a:noFill/>
        </p:spPr>
        <p:txBody>
          <a:bodyPr wrap="square">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Availability Zones</a:t>
            </a:r>
          </a:p>
        </p:txBody>
      </p:sp>
      <p:sp>
        <p:nvSpPr>
          <p:cNvPr id="30" name="TextBox 29">
            <a:extLst>
              <a:ext uri="{FF2B5EF4-FFF2-40B4-BE49-F238E27FC236}">
                <a16:creationId xmlns:a16="http://schemas.microsoft.com/office/drawing/2014/main" id="{A0C7D544-A4AF-4D6D-A61A-06429C69F890}"/>
              </a:ext>
            </a:extLst>
          </p:cNvPr>
          <p:cNvSpPr txBox="1"/>
          <p:nvPr/>
        </p:nvSpPr>
        <p:spPr>
          <a:xfrm>
            <a:off x="8287053" y="2257545"/>
            <a:ext cx="2559127" cy="369332"/>
          </a:xfrm>
          <a:prstGeom prst="rect">
            <a:avLst/>
          </a:prstGeom>
          <a:noFill/>
        </p:spPr>
        <p:txBody>
          <a:bodyPr wrap="square">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Auto Scale-Up/In</a:t>
            </a:r>
          </a:p>
        </p:txBody>
      </p:sp>
      <p:sp>
        <p:nvSpPr>
          <p:cNvPr id="32" name="TextBox 31">
            <a:extLst>
              <a:ext uri="{FF2B5EF4-FFF2-40B4-BE49-F238E27FC236}">
                <a16:creationId xmlns:a16="http://schemas.microsoft.com/office/drawing/2014/main" id="{5F6D0A09-96AA-476A-80FB-2F8ECF5571E3}"/>
              </a:ext>
            </a:extLst>
          </p:cNvPr>
          <p:cNvSpPr txBox="1"/>
          <p:nvPr/>
        </p:nvSpPr>
        <p:spPr>
          <a:xfrm>
            <a:off x="8666336" y="3124643"/>
            <a:ext cx="2129965" cy="369332"/>
          </a:xfrm>
          <a:prstGeom prst="rect">
            <a:avLst/>
          </a:prstGeom>
          <a:noFill/>
        </p:spPr>
        <p:txBody>
          <a:bodyPr wrap="square">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Globally available</a:t>
            </a:r>
          </a:p>
        </p:txBody>
      </p:sp>
      <p:sp>
        <p:nvSpPr>
          <p:cNvPr id="34" name="TextBox 33">
            <a:extLst>
              <a:ext uri="{FF2B5EF4-FFF2-40B4-BE49-F238E27FC236}">
                <a16:creationId xmlns:a16="http://schemas.microsoft.com/office/drawing/2014/main" id="{4C408474-A50F-445D-88C6-F66B5CDE610F}"/>
              </a:ext>
            </a:extLst>
          </p:cNvPr>
          <p:cNvSpPr txBox="1"/>
          <p:nvPr/>
        </p:nvSpPr>
        <p:spPr>
          <a:xfrm>
            <a:off x="8652922" y="4082114"/>
            <a:ext cx="2129965" cy="369332"/>
          </a:xfrm>
          <a:prstGeom prst="rect">
            <a:avLst/>
          </a:prstGeom>
          <a:noFill/>
        </p:spPr>
        <p:txBody>
          <a:bodyPr wrap="square">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CI/CD Integration</a:t>
            </a:r>
          </a:p>
        </p:txBody>
      </p:sp>
      <p:sp>
        <p:nvSpPr>
          <p:cNvPr id="36" name="TextBox 35">
            <a:extLst>
              <a:ext uri="{FF2B5EF4-FFF2-40B4-BE49-F238E27FC236}">
                <a16:creationId xmlns:a16="http://schemas.microsoft.com/office/drawing/2014/main" id="{BCBE116C-FDA0-4CD4-8626-36A940B310C0}"/>
              </a:ext>
            </a:extLst>
          </p:cNvPr>
          <p:cNvSpPr txBox="1"/>
          <p:nvPr/>
        </p:nvSpPr>
        <p:spPr>
          <a:xfrm>
            <a:off x="8146901" y="5117359"/>
            <a:ext cx="3328184" cy="369332"/>
          </a:xfrm>
          <a:prstGeom prst="rect">
            <a:avLst/>
          </a:prstGeom>
          <a:noFill/>
        </p:spPr>
        <p:txBody>
          <a:bodyPr wrap="square">
            <a:spAutoFit/>
          </a:bodyPr>
          <a:lstStyle/>
          <a:p>
            <a:pPr marL="0" marR="0" lvl="0" indent="0" algn="l"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Automated provisioning</a:t>
            </a:r>
          </a:p>
        </p:txBody>
      </p:sp>
      <p:sp>
        <p:nvSpPr>
          <p:cNvPr id="38" name="TextBox 37">
            <a:extLst>
              <a:ext uri="{FF2B5EF4-FFF2-40B4-BE49-F238E27FC236}">
                <a16:creationId xmlns:a16="http://schemas.microsoft.com/office/drawing/2014/main" id="{23F9EEA7-6C20-42F3-9F7C-FC786C57096D}"/>
              </a:ext>
            </a:extLst>
          </p:cNvPr>
          <p:cNvSpPr txBox="1"/>
          <p:nvPr/>
        </p:nvSpPr>
        <p:spPr>
          <a:xfrm>
            <a:off x="1405525" y="5117359"/>
            <a:ext cx="2660063" cy="369332"/>
          </a:xfrm>
          <a:prstGeom prst="rect">
            <a:avLst/>
          </a:prstGeom>
          <a:noFill/>
        </p:spPr>
        <p:txBody>
          <a:bodyPr wrap="square">
            <a:spAutoFit/>
          </a:bodyPr>
          <a:lstStyle/>
          <a:p>
            <a:pPr marL="0" marR="0" lvl="0" indent="0" algn="r" defTabSz="914016" rtl="0" eaLnBrk="1" fontAlgn="auto" latinLnBrk="0" hangingPunct="1">
              <a:lnSpc>
                <a:spcPct val="10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Monitoring</a:t>
            </a:r>
          </a:p>
        </p:txBody>
      </p:sp>
      <p:sp>
        <p:nvSpPr>
          <p:cNvPr id="39" name="Oval 38">
            <a:extLst>
              <a:ext uri="{FF2B5EF4-FFF2-40B4-BE49-F238E27FC236}">
                <a16:creationId xmlns:a16="http://schemas.microsoft.com/office/drawing/2014/main" id="{51171D82-8959-49D1-B115-9F3BCDB98C5C}"/>
              </a:ext>
            </a:extLst>
          </p:cNvPr>
          <p:cNvSpPr/>
          <p:nvPr/>
        </p:nvSpPr>
        <p:spPr bwMode="auto">
          <a:xfrm>
            <a:off x="4674906" y="1601116"/>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C8419266-A252-40D1-8578-6736F9085DD8}"/>
              </a:ext>
            </a:extLst>
          </p:cNvPr>
          <p:cNvSpPr/>
          <p:nvPr/>
        </p:nvSpPr>
        <p:spPr bwMode="auto">
          <a:xfrm>
            <a:off x="4047069" y="2401886"/>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AB7BB0E4-C8B3-45FC-A370-C9B5D2736E92}"/>
              </a:ext>
            </a:extLst>
          </p:cNvPr>
          <p:cNvSpPr/>
          <p:nvPr/>
        </p:nvSpPr>
        <p:spPr bwMode="auto">
          <a:xfrm>
            <a:off x="3691833" y="3268984"/>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FF46D229-696B-4726-A7C1-4B6E774888FD}"/>
              </a:ext>
            </a:extLst>
          </p:cNvPr>
          <p:cNvSpPr/>
          <p:nvPr/>
        </p:nvSpPr>
        <p:spPr bwMode="auto">
          <a:xfrm>
            <a:off x="3758840" y="4332060"/>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D36F8357-16BD-4B53-80B2-37F2E29BA288}"/>
              </a:ext>
            </a:extLst>
          </p:cNvPr>
          <p:cNvSpPr/>
          <p:nvPr/>
        </p:nvSpPr>
        <p:spPr bwMode="auto">
          <a:xfrm>
            <a:off x="6040843" y="5998767"/>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4C0FD207-A677-460A-ABB3-3B5988F2CE7B}"/>
              </a:ext>
            </a:extLst>
          </p:cNvPr>
          <p:cNvSpPr/>
          <p:nvPr/>
        </p:nvSpPr>
        <p:spPr bwMode="auto">
          <a:xfrm flipH="1">
            <a:off x="7337925" y="1601116"/>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B967B560-5776-4048-965D-C74AE2DDCCC8}"/>
              </a:ext>
            </a:extLst>
          </p:cNvPr>
          <p:cNvSpPr/>
          <p:nvPr/>
        </p:nvSpPr>
        <p:spPr bwMode="auto">
          <a:xfrm flipH="1">
            <a:off x="8134087" y="2401886"/>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C98C619F-545A-484A-B07E-D3455262C6E3}"/>
              </a:ext>
            </a:extLst>
          </p:cNvPr>
          <p:cNvSpPr/>
          <p:nvPr/>
        </p:nvSpPr>
        <p:spPr bwMode="auto">
          <a:xfrm flipH="1">
            <a:off x="8498614" y="3268984"/>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04D4E6B1-28F5-4302-974F-AE26E9D94CE8}"/>
              </a:ext>
            </a:extLst>
          </p:cNvPr>
          <p:cNvSpPr/>
          <p:nvPr/>
        </p:nvSpPr>
        <p:spPr bwMode="auto">
          <a:xfrm flipH="1">
            <a:off x="8489050" y="4226455"/>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E7855E7E-FEC0-46DE-8882-25010C470832}"/>
              </a:ext>
            </a:extLst>
          </p:cNvPr>
          <p:cNvSpPr/>
          <p:nvPr/>
        </p:nvSpPr>
        <p:spPr bwMode="auto">
          <a:xfrm flipH="1">
            <a:off x="8009441" y="5261700"/>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90CBEE78-2EEF-4B6E-BB5F-6773D038865C}"/>
              </a:ext>
            </a:extLst>
          </p:cNvPr>
          <p:cNvSpPr/>
          <p:nvPr/>
        </p:nvSpPr>
        <p:spPr bwMode="auto">
          <a:xfrm>
            <a:off x="4159730" y="5261700"/>
            <a:ext cx="80650" cy="80650"/>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63816593"/>
      </p:ext>
    </p:extLst>
  </p:cSld>
  <p:clrMapOvr>
    <a:masterClrMapping/>
  </p:clrMapOvr>
  <p:transition>
    <p:fade/>
  </p:transition>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90DDDD-F2C4-405F-B70E-FCFE5FAD27F4}"/>
              </a:ext>
            </a:extLst>
          </p:cNvPr>
          <p:cNvSpPr txBox="1"/>
          <p:nvPr/>
        </p:nvSpPr>
        <p:spPr>
          <a:xfrm>
            <a:off x="4339397" y="2017713"/>
            <a:ext cx="3513206" cy="923330"/>
          </a:xfrm>
          <a:prstGeom prst="rect">
            <a:avLst/>
          </a:prstGeom>
          <a:noFill/>
        </p:spPr>
        <p:txBody>
          <a:bodyPr wrap="none" lIns="0" tIns="0" rIns="0" bIns="0" rtlCol="0">
            <a:spAutoFit/>
          </a:bodyPr>
          <a:lstStyle/>
          <a:p>
            <a:pPr algn="ctr"/>
            <a:r>
              <a:rPr lang="en-US" sz="6000">
                <a:gradFill>
                  <a:gsLst>
                    <a:gs pos="2917">
                      <a:schemeClr val="tx1"/>
                    </a:gs>
                    <a:gs pos="30000">
                      <a:schemeClr val="tx1"/>
                    </a:gs>
                  </a:gsLst>
                  <a:lin ang="5400000" scaled="0"/>
                </a:gradFill>
              </a:rPr>
              <a:t>Thank you</a:t>
            </a:r>
          </a:p>
        </p:txBody>
      </p:sp>
      <p:pic>
        <p:nvPicPr>
          <p:cNvPr id="5" name="Picture 4" descr="Microsoft Azure logo">
            <a:extLst>
              <a:ext uri="{FF2B5EF4-FFF2-40B4-BE49-F238E27FC236}">
                <a16:creationId xmlns:a16="http://schemas.microsoft.com/office/drawing/2014/main" id="{1EE9750A-8E00-4812-B15D-CD0372004C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200" y="483228"/>
            <a:ext cx="1362456" cy="194066"/>
          </a:xfrm>
          <a:prstGeom prst="rect">
            <a:avLst/>
          </a:prstGeom>
        </p:spPr>
      </p:pic>
    </p:spTree>
    <p:extLst>
      <p:ext uri="{BB962C8B-B14F-4D97-AF65-F5344CB8AC3E}">
        <p14:creationId xmlns:p14="http://schemas.microsoft.com/office/powerpoint/2010/main" val="35359309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AD5A7E86-68CB-4700-B784-24695EDD474A}"/>
              </a:ext>
            </a:extLst>
          </p:cNvPr>
          <p:cNvPicPr>
            <a:picLocks noChangeAspect="1"/>
          </p:cNvPicPr>
          <p:nvPr/>
        </p:nvPicPr>
        <p:blipFill rotWithShape="1">
          <a:blip r:embed="rId3">
            <a:extLst>
              <a:ext uri="{28A0092B-C50C-407E-A947-70E740481C1C}">
                <a14:useLocalDpi xmlns:a14="http://schemas.microsoft.com/office/drawing/2010/main" val="0"/>
              </a:ext>
            </a:extLst>
          </a:blip>
          <a:srcRect t="9256" b="16083"/>
          <a:stretch/>
        </p:blipFill>
        <p:spPr>
          <a:xfrm>
            <a:off x="-55456" y="-1"/>
            <a:ext cx="12247456" cy="6858001"/>
          </a:xfrm>
          <a:prstGeom prst="rect">
            <a:avLst/>
          </a:prstGeom>
        </p:spPr>
      </p:pic>
      <p:sp>
        <p:nvSpPr>
          <p:cNvPr id="8" name="Rectangle 7">
            <a:extLst>
              <a:ext uri="{FF2B5EF4-FFF2-40B4-BE49-F238E27FC236}">
                <a16:creationId xmlns:a16="http://schemas.microsoft.com/office/drawing/2014/main" id="{40DE8126-42A0-41C1-BFBF-44FCCFF30149}"/>
              </a:ext>
            </a:extLst>
          </p:cNvPr>
          <p:cNvSpPr/>
          <p:nvPr/>
        </p:nvSpPr>
        <p:spPr bwMode="auto">
          <a:xfrm>
            <a:off x="-72192" y="4018302"/>
            <a:ext cx="12247456" cy="2839698"/>
          </a:xfrm>
          <a:prstGeom prst="rect">
            <a:avLst/>
          </a:prstGeom>
          <a:gradFill flip="none" rotWithShape="1">
            <a:gsLst>
              <a:gs pos="93000">
                <a:schemeClr val="bg1"/>
              </a:gs>
              <a:gs pos="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158C585E-088C-4443-A8A1-0E754E1585BF}"/>
              </a:ext>
            </a:extLst>
          </p:cNvPr>
          <p:cNvSpPr/>
          <p:nvPr/>
        </p:nvSpPr>
        <p:spPr bwMode="auto">
          <a:xfrm rot="10800000">
            <a:off x="-55456" y="-1"/>
            <a:ext cx="12247456" cy="2916683"/>
          </a:xfrm>
          <a:prstGeom prst="rect">
            <a:avLst/>
          </a:prstGeom>
          <a:gradFill flip="none" rotWithShape="1">
            <a:gsLst>
              <a:gs pos="93000">
                <a:schemeClr val="bg1"/>
              </a:gs>
              <a:gs pos="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2C3B638-F2C4-4FCB-918B-19FF2998E337}"/>
              </a:ext>
            </a:extLst>
          </p:cNvPr>
          <p:cNvSpPr>
            <a:spLocks noGrp="1"/>
          </p:cNvSpPr>
          <p:nvPr>
            <p:ph type="title"/>
          </p:nvPr>
        </p:nvSpPr>
        <p:spPr>
          <a:xfrm>
            <a:off x="599986" y="211015"/>
            <a:ext cx="11018520" cy="553998"/>
          </a:xfrm>
        </p:spPr>
        <p:txBody>
          <a:bodyPr/>
          <a:lstStyle/>
          <a:p>
            <a:pPr algn="ctr"/>
            <a:r>
              <a:rPr lang="en-US">
                <a:solidFill>
                  <a:schemeClr val="accent2"/>
                </a:solidFill>
              </a:rPr>
              <a:t>Connecting</a:t>
            </a:r>
            <a:r>
              <a:rPr lang="en-US"/>
              <a:t> data &amp; </a:t>
            </a:r>
            <a:r>
              <a:rPr lang="en-US">
                <a:solidFill>
                  <a:schemeClr val="accent2"/>
                </a:solidFill>
              </a:rPr>
              <a:t>unlocking</a:t>
            </a:r>
            <a:r>
              <a:rPr lang="en-US"/>
              <a:t> insights is key</a:t>
            </a:r>
          </a:p>
        </p:txBody>
      </p:sp>
      <p:sp>
        <p:nvSpPr>
          <p:cNvPr id="11" name="Isosceles Triangle 10">
            <a:extLst>
              <a:ext uri="{FF2B5EF4-FFF2-40B4-BE49-F238E27FC236}">
                <a16:creationId xmlns:a16="http://schemas.microsoft.com/office/drawing/2014/main" id="{7C1406D7-B025-4A86-A936-4E5BA41ADBAB}"/>
              </a:ext>
            </a:extLst>
          </p:cNvPr>
          <p:cNvSpPr/>
          <p:nvPr/>
        </p:nvSpPr>
        <p:spPr bwMode="auto">
          <a:xfrm>
            <a:off x="474593" y="3189756"/>
            <a:ext cx="11242813" cy="1549052"/>
          </a:xfrm>
          <a:prstGeom prst="triangle">
            <a:avLst/>
          </a:prstGeom>
          <a:gradFill>
            <a:gsLst>
              <a:gs pos="93000">
                <a:schemeClr val="accent2">
                  <a:alpha val="8000"/>
                </a:schemeClr>
              </a:gs>
              <a:gs pos="0">
                <a:schemeClr val="accent2"/>
              </a:gs>
            </a:gsLst>
            <a:lin ang="5400000" scaled="1"/>
          </a:gradFill>
          <a:ln w="19050">
            <a:gradFill>
              <a:gsLst>
                <a:gs pos="76000">
                  <a:schemeClr val="accent1">
                    <a:lumMod val="5000"/>
                    <a:lumOff val="95000"/>
                    <a:alpha val="0"/>
                  </a:schemeClr>
                </a:gs>
                <a:gs pos="6000">
                  <a:schemeClr val="tx1"/>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7A7231D0-0147-4390-8185-DB0A67AC6059}"/>
              </a:ext>
            </a:extLst>
          </p:cNvPr>
          <p:cNvSpPr/>
          <p:nvPr/>
        </p:nvSpPr>
        <p:spPr bwMode="auto">
          <a:xfrm>
            <a:off x="5340363" y="2425751"/>
            <a:ext cx="1528010" cy="1528010"/>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1999FDC7-3C3B-4FEB-9DF5-27AC670D5D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2380" y="2631663"/>
            <a:ext cx="963977" cy="1116187"/>
          </a:xfrm>
          <a:prstGeom prst="rect">
            <a:avLst/>
          </a:prstGeom>
        </p:spPr>
      </p:pic>
      <p:sp>
        <p:nvSpPr>
          <p:cNvPr id="118" name="Oval 117">
            <a:extLst>
              <a:ext uri="{FF2B5EF4-FFF2-40B4-BE49-F238E27FC236}">
                <a16:creationId xmlns:a16="http://schemas.microsoft.com/office/drawing/2014/main" id="{F153FA7D-9956-4889-947E-8961ABC8B306}"/>
              </a:ext>
            </a:extLst>
          </p:cNvPr>
          <p:cNvSpPr/>
          <p:nvPr/>
        </p:nvSpPr>
        <p:spPr bwMode="auto">
          <a:xfrm>
            <a:off x="3636465" y="2061872"/>
            <a:ext cx="802997" cy="802997"/>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834EF580-41C0-4C07-B520-E4BFA33294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11665" y="2128141"/>
            <a:ext cx="646209" cy="636562"/>
          </a:xfrm>
          <a:prstGeom prst="rect">
            <a:avLst/>
          </a:prstGeom>
        </p:spPr>
      </p:pic>
      <p:sp>
        <p:nvSpPr>
          <p:cNvPr id="120" name="Oval 119">
            <a:extLst>
              <a:ext uri="{FF2B5EF4-FFF2-40B4-BE49-F238E27FC236}">
                <a16:creationId xmlns:a16="http://schemas.microsoft.com/office/drawing/2014/main" id="{0B3A36E6-1E59-4E8D-9307-5C0E7C92058A}"/>
              </a:ext>
            </a:extLst>
          </p:cNvPr>
          <p:cNvSpPr/>
          <p:nvPr/>
        </p:nvSpPr>
        <p:spPr bwMode="auto">
          <a:xfrm>
            <a:off x="3450661" y="1675165"/>
            <a:ext cx="269736" cy="269736"/>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2B3408E7-DA5E-44FC-9688-4DB24CA1E87A}"/>
              </a:ext>
            </a:extLst>
          </p:cNvPr>
          <p:cNvSpPr/>
          <p:nvPr/>
        </p:nvSpPr>
        <p:spPr bwMode="auto">
          <a:xfrm>
            <a:off x="5179976" y="1727553"/>
            <a:ext cx="713989" cy="713989"/>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3EFB7DE9-25CB-432A-A6FD-321A053891A8}"/>
              </a:ext>
            </a:extLst>
          </p:cNvPr>
          <p:cNvSpPr/>
          <p:nvPr/>
        </p:nvSpPr>
        <p:spPr bwMode="auto">
          <a:xfrm>
            <a:off x="7492490" y="2403850"/>
            <a:ext cx="901267" cy="901267"/>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026F5017-9309-4AAD-9EE1-45968E54F3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60188" y="2528329"/>
            <a:ext cx="565870" cy="593963"/>
          </a:xfrm>
          <a:prstGeom prst="rect">
            <a:avLst/>
          </a:prstGeom>
        </p:spPr>
      </p:pic>
      <p:sp>
        <p:nvSpPr>
          <p:cNvPr id="125" name="Oval 124">
            <a:extLst>
              <a:ext uri="{FF2B5EF4-FFF2-40B4-BE49-F238E27FC236}">
                <a16:creationId xmlns:a16="http://schemas.microsoft.com/office/drawing/2014/main" id="{93CF8F64-29A5-4BA3-BE2E-0675E5EE54DB}"/>
              </a:ext>
            </a:extLst>
          </p:cNvPr>
          <p:cNvSpPr/>
          <p:nvPr/>
        </p:nvSpPr>
        <p:spPr bwMode="auto">
          <a:xfrm>
            <a:off x="7525320" y="2080453"/>
            <a:ext cx="134868" cy="134868"/>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6" name="Oval 125">
            <a:extLst>
              <a:ext uri="{FF2B5EF4-FFF2-40B4-BE49-F238E27FC236}">
                <a16:creationId xmlns:a16="http://schemas.microsoft.com/office/drawing/2014/main" id="{06FD148B-2D6F-4580-9069-57836F7FB87D}"/>
              </a:ext>
            </a:extLst>
          </p:cNvPr>
          <p:cNvSpPr/>
          <p:nvPr/>
        </p:nvSpPr>
        <p:spPr bwMode="auto">
          <a:xfrm>
            <a:off x="7943123" y="1775203"/>
            <a:ext cx="269736" cy="269736"/>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a:extLst>
              <a:ext uri="{FF2B5EF4-FFF2-40B4-BE49-F238E27FC236}">
                <a16:creationId xmlns:a16="http://schemas.microsoft.com/office/drawing/2014/main" id="{14BD5989-D765-4371-860D-9C4693CF4B8E}"/>
              </a:ext>
            </a:extLst>
          </p:cNvPr>
          <p:cNvSpPr/>
          <p:nvPr/>
        </p:nvSpPr>
        <p:spPr bwMode="auto">
          <a:xfrm>
            <a:off x="6442708" y="1645074"/>
            <a:ext cx="269736" cy="269736"/>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9" name="Oval 128">
            <a:extLst>
              <a:ext uri="{FF2B5EF4-FFF2-40B4-BE49-F238E27FC236}">
                <a16:creationId xmlns:a16="http://schemas.microsoft.com/office/drawing/2014/main" id="{5B17A58D-64EE-4F46-88C6-BC689D21A8C4}"/>
              </a:ext>
            </a:extLst>
          </p:cNvPr>
          <p:cNvSpPr/>
          <p:nvPr/>
        </p:nvSpPr>
        <p:spPr bwMode="auto">
          <a:xfrm>
            <a:off x="8958785" y="1568945"/>
            <a:ext cx="1013539" cy="1013539"/>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4270C279-65FE-44B1-B92D-AE8BE5082A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45796" y="1540513"/>
            <a:ext cx="870894" cy="905730"/>
          </a:xfrm>
          <a:prstGeom prst="rect">
            <a:avLst/>
          </a:prstGeom>
        </p:spPr>
      </p:pic>
      <p:sp>
        <p:nvSpPr>
          <p:cNvPr id="131" name="Oval 130">
            <a:extLst>
              <a:ext uri="{FF2B5EF4-FFF2-40B4-BE49-F238E27FC236}">
                <a16:creationId xmlns:a16="http://schemas.microsoft.com/office/drawing/2014/main" id="{C6771331-0939-4365-9077-CDF0367C5513}"/>
              </a:ext>
            </a:extLst>
          </p:cNvPr>
          <p:cNvSpPr/>
          <p:nvPr/>
        </p:nvSpPr>
        <p:spPr bwMode="auto">
          <a:xfrm>
            <a:off x="6749170" y="2936195"/>
            <a:ext cx="269736" cy="269736"/>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4" name="Oval 133">
            <a:extLst>
              <a:ext uri="{FF2B5EF4-FFF2-40B4-BE49-F238E27FC236}">
                <a16:creationId xmlns:a16="http://schemas.microsoft.com/office/drawing/2014/main" id="{F53F824D-98A3-4C69-B3D3-40FA622D27C5}"/>
              </a:ext>
            </a:extLst>
          </p:cNvPr>
          <p:cNvSpPr/>
          <p:nvPr/>
        </p:nvSpPr>
        <p:spPr bwMode="auto">
          <a:xfrm>
            <a:off x="3317316" y="1965425"/>
            <a:ext cx="134868" cy="134868"/>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a:extLst>
              <a:ext uri="{FF2B5EF4-FFF2-40B4-BE49-F238E27FC236}">
                <a16:creationId xmlns:a16="http://schemas.microsoft.com/office/drawing/2014/main" id="{92B377D6-B944-45A3-8C11-595841B9733F}"/>
              </a:ext>
            </a:extLst>
          </p:cNvPr>
          <p:cNvSpPr/>
          <p:nvPr/>
        </p:nvSpPr>
        <p:spPr bwMode="auto">
          <a:xfrm>
            <a:off x="3149735" y="1677701"/>
            <a:ext cx="134868" cy="134868"/>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5E686226-7E15-4B8E-BF05-9A7ABADD7CB3}"/>
              </a:ext>
            </a:extLst>
          </p:cNvPr>
          <p:cNvCxnSpPr>
            <a:cxnSpLocks/>
          </p:cNvCxnSpPr>
          <p:nvPr/>
        </p:nvCxnSpPr>
        <p:spPr>
          <a:xfrm>
            <a:off x="4428565" y="2593788"/>
            <a:ext cx="956235" cy="364565"/>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A90C823-1EC3-42FE-B51E-8949D2FCA38F}"/>
              </a:ext>
            </a:extLst>
          </p:cNvPr>
          <p:cNvCxnSpPr>
            <a:cxnSpLocks/>
          </p:cNvCxnSpPr>
          <p:nvPr/>
        </p:nvCxnSpPr>
        <p:spPr>
          <a:xfrm flipV="1">
            <a:off x="4422584" y="2209504"/>
            <a:ext cx="782736" cy="162085"/>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63A4C4E-27B8-4C6D-9EA3-6699A2500D01}"/>
              </a:ext>
            </a:extLst>
          </p:cNvPr>
          <p:cNvCxnSpPr>
            <a:cxnSpLocks/>
          </p:cNvCxnSpPr>
          <p:nvPr/>
        </p:nvCxnSpPr>
        <p:spPr>
          <a:xfrm flipH="1" flipV="1">
            <a:off x="3663576" y="1930401"/>
            <a:ext cx="155389" cy="197223"/>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297D5B3-4C5A-4A28-81EB-F79F03CEDE1C}"/>
              </a:ext>
            </a:extLst>
          </p:cNvPr>
          <p:cNvCxnSpPr>
            <a:cxnSpLocks/>
          </p:cNvCxnSpPr>
          <p:nvPr/>
        </p:nvCxnSpPr>
        <p:spPr>
          <a:xfrm flipV="1">
            <a:off x="3436471" y="1918448"/>
            <a:ext cx="71717" cy="6574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A3DF262-6737-40E2-BC6A-78692DC7BF6F}"/>
              </a:ext>
            </a:extLst>
          </p:cNvPr>
          <p:cNvCxnSpPr>
            <a:cxnSpLocks/>
          </p:cNvCxnSpPr>
          <p:nvPr/>
        </p:nvCxnSpPr>
        <p:spPr>
          <a:xfrm>
            <a:off x="3287059" y="1757082"/>
            <a:ext cx="161365" cy="3585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3575FD5F-6B7B-46D6-A3FA-117D58516C24}"/>
              </a:ext>
            </a:extLst>
          </p:cNvPr>
          <p:cNvCxnSpPr>
            <a:cxnSpLocks/>
          </p:cNvCxnSpPr>
          <p:nvPr/>
        </p:nvCxnSpPr>
        <p:spPr>
          <a:xfrm flipV="1">
            <a:off x="5893965" y="1811010"/>
            <a:ext cx="560205" cy="166581"/>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15EEF76-7789-4F4A-A9BA-11A2DAD931F9}"/>
              </a:ext>
            </a:extLst>
          </p:cNvPr>
          <p:cNvCxnSpPr>
            <a:cxnSpLocks/>
          </p:cNvCxnSpPr>
          <p:nvPr/>
        </p:nvCxnSpPr>
        <p:spPr>
          <a:xfrm>
            <a:off x="6705600" y="1816847"/>
            <a:ext cx="812800" cy="30480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7D717604-2C9A-4621-A432-FFBFD74D5077}"/>
              </a:ext>
            </a:extLst>
          </p:cNvPr>
          <p:cNvCxnSpPr>
            <a:cxnSpLocks/>
          </p:cNvCxnSpPr>
          <p:nvPr/>
        </p:nvCxnSpPr>
        <p:spPr>
          <a:xfrm>
            <a:off x="6717553" y="1816847"/>
            <a:ext cx="1225176" cy="89647"/>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77EFEA7D-CEBF-42AC-A28D-53DED6AE507E}"/>
              </a:ext>
            </a:extLst>
          </p:cNvPr>
          <p:cNvCxnSpPr>
            <a:cxnSpLocks/>
          </p:cNvCxnSpPr>
          <p:nvPr/>
        </p:nvCxnSpPr>
        <p:spPr>
          <a:xfrm>
            <a:off x="7637929" y="2205318"/>
            <a:ext cx="179295" cy="22112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DD5313B-C961-477C-9800-939C71869A8E}"/>
              </a:ext>
            </a:extLst>
          </p:cNvPr>
          <p:cNvCxnSpPr>
            <a:cxnSpLocks/>
          </p:cNvCxnSpPr>
          <p:nvPr/>
        </p:nvCxnSpPr>
        <p:spPr>
          <a:xfrm flipV="1">
            <a:off x="7655859" y="1978212"/>
            <a:ext cx="304800" cy="155388"/>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6CC99E4-D23E-4E2E-A884-BD41ABC195FE}"/>
              </a:ext>
            </a:extLst>
          </p:cNvPr>
          <p:cNvCxnSpPr>
            <a:cxnSpLocks/>
          </p:cNvCxnSpPr>
          <p:nvPr/>
        </p:nvCxnSpPr>
        <p:spPr>
          <a:xfrm flipV="1">
            <a:off x="7990541" y="2043953"/>
            <a:ext cx="59765" cy="370542"/>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2F91CCFB-493A-45DF-AFFD-7D065C2CB48A}"/>
              </a:ext>
            </a:extLst>
          </p:cNvPr>
          <p:cNvCxnSpPr>
            <a:cxnSpLocks/>
          </p:cNvCxnSpPr>
          <p:nvPr/>
        </p:nvCxnSpPr>
        <p:spPr>
          <a:xfrm flipH="1" flipV="1">
            <a:off x="8217648" y="1942354"/>
            <a:ext cx="753034" cy="125505"/>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8B53CF7-F5F1-467E-94CE-E5F4DCE57E19}"/>
              </a:ext>
            </a:extLst>
          </p:cNvPr>
          <p:cNvCxnSpPr>
            <a:cxnSpLocks/>
          </p:cNvCxnSpPr>
          <p:nvPr/>
        </p:nvCxnSpPr>
        <p:spPr>
          <a:xfrm flipH="1">
            <a:off x="8390965" y="2390588"/>
            <a:ext cx="663388" cy="364566"/>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8A8A30A-8488-4FFC-AC5A-F61D83281B97}"/>
              </a:ext>
            </a:extLst>
          </p:cNvPr>
          <p:cNvCxnSpPr>
            <a:cxnSpLocks/>
          </p:cNvCxnSpPr>
          <p:nvPr/>
        </p:nvCxnSpPr>
        <p:spPr>
          <a:xfrm flipH="1">
            <a:off x="7022353" y="2994212"/>
            <a:ext cx="490071" cy="71717"/>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3" name="Isosceles Triangle 182">
            <a:extLst>
              <a:ext uri="{FF2B5EF4-FFF2-40B4-BE49-F238E27FC236}">
                <a16:creationId xmlns:a16="http://schemas.microsoft.com/office/drawing/2014/main" id="{5508CC40-8295-4DAF-8F10-AB495ADD55A8}"/>
              </a:ext>
            </a:extLst>
          </p:cNvPr>
          <p:cNvSpPr/>
          <p:nvPr/>
        </p:nvSpPr>
        <p:spPr bwMode="auto">
          <a:xfrm>
            <a:off x="1261075" y="3226866"/>
            <a:ext cx="9680644" cy="1549052"/>
          </a:xfrm>
          <a:prstGeom prst="triangle">
            <a:avLst/>
          </a:prstGeom>
          <a:noFill/>
          <a:ln w="19050">
            <a:gradFill>
              <a:gsLst>
                <a:gs pos="76000">
                  <a:schemeClr val="accent1">
                    <a:lumMod val="5000"/>
                    <a:lumOff val="95000"/>
                    <a:alpha val="0"/>
                  </a:schemeClr>
                </a:gs>
                <a:gs pos="6000">
                  <a:schemeClr val="tx1"/>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5" name="Isosceles Triangle 184">
            <a:extLst>
              <a:ext uri="{FF2B5EF4-FFF2-40B4-BE49-F238E27FC236}">
                <a16:creationId xmlns:a16="http://schemas.microsoft.com/office/drawing/2014/main" id="{16384499-96A9-4131-8033-41F8EC3DC764}"/>
              </a:ext>
            </a:extLst>
          </p:cNvPr>
          <p:cNvSpPr/>
          <p:nvPr/>
        </p:nvSpPr>
        <p:spPr bwMode="auto">
          <a:xfrm>
            <a:off x="2453535" y="3238250"/>
            <a:ext cx="7295724" cy="1549052"/>
          </a:xfrm>
          <a:prstGeom prst="triangle">
            <a:avLst/>
          </a:prstGeom>
          <a:noFill/>
          <a:ln w="19050">
            <a:gradFill>
              <a:gsLst>
                <a:gs pos="76000">
                  <a:schemeClr val="accent1">
                    <a:lumMod val="5000"/>
                    <a:lumOff val="95000"/>
                    <a:alpha val="0"/>
                  </a:schemeClr>
                </a:gs>
                <a:gs pos="6000">
                  <a:schemeClr val="tx1"/>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7" name="Isosceles Triangle 186">
            <a:extLst>
              <a:ext uri="{FF2B5EF4-FFF2-40B4-BE49-F238E27FC236}">
                <a16:creationId xmlns:a16="http://schemas.microsoft.com/office/drawing/2014/main" id="{5B03D259-C51A-4F09-8B9A-0CFADE1DF907}"/>
              </a:ext>
            </a:extLst>
          </p:cNvPr>
          <p:cNvSpPr/>
          <p:nvPr/>
        </p:nvSpPr>
        <p:spPr bwMode="auto">
          <a:xfrm>
            <a:off x="3383327" y="3248323"/>
            <a:ext cx="5436140" cy="1549052"/>
          </a:xfrm>
          <a:prstGeom prst="triangle">
            <a:avLst/>
          </a:prstGeom>
          <a:noFill/>
          <a:ln w="19050">
            <a:gradFill>
              <a:gsLst>
                <a:gs pos="76000">
                  <a:schemeClr val="accent1">
                    <a:lumMod val="5000"/>
                    <a:lumOff val="95000"/>
                    <a:alpha val="0"/>
                  </a:schemeClr>
                </a:gs>
                <a:gs pos="6000">
                  <a:schemeClr val="tx1"/>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9" name="Isosceles Triangle 188">
            <a:extLst>
              <a:ext uri="{FF2B5EF4-FFF2-40B4-BE49-F238E27FC236}">
                <a16:creationId xmlns:a16="http://schemas.microsoft.com/office/drawing/2014/main" id="{8E99BD76-C9A2-4E29-AA28-9DBCE87186A9}"/>
              </a:ext>
            </a:extLst>
          </p:cNvPr>
          <p:cNvSpPr/>
          <p:nvPr/>
        </p:nvSpPr>
        <p:spPr bwMode="auto">
          <a:xfrm>
            <a:off x="4252966" y="3248892"/>
            <a:ext cx="3721503" cy="1549052"/>
          </a:xfrm>
          <a:prstGeom prst="triangle">
            <a:avLst/>
          </a:prstGeom>
          <a:noFill/>
          <a:ln w="19050">
            <a:gradFill>
              <a:gsLst>
                <a:gs pos="76000">
                  <a:schemeClr val="accent1">
                    <a:lumMod val="5000"/>
                    <a:lumOff val="95000"/>
                    <a:alpha val="0"/>
                  </a:schemeClr>
                </a:gs>
                <a:gs pos="6000">
                  <a:schemeClr val="tx1"/>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0" name="Isosceles Triangle 189">
            <a:extLst>
              <a:ext uri="{FF2B5EF4-FFF2-40B4-BE49-F238E27FC236}">
                <a16:creationId xmlns:a16="http://schemas.microsoft.com/office/drawing/2014/main" id="{3070CD82-1B15-45DE-A9F4-029CCFFF4522}"/>
              </a:ext>
            </a:extLst>
          </p:cNvPr>
          <p:cNvSpPr/>
          <p:nvPr/>
        </p:nvSpPr>
        <p:spPr bwMode="auto">
          <a:xfrm>
            <a:off x="5352077" y="3261375"/>
            <a:ext cx="1498641" cy="1549052"/>
          </a:xfrm>
          <a:prstGeom prst="triangle">
            <a:avLst/>
          </a:prstGeom>
          <a:noFill/>
          <a:ln w="19050">
            <a:gradFill>
              <a:gsLst>
                <a:gs pos="76000">
                  <a:schemeClr val="accent1">
                    <a:lumMod val="5000"/>
                    <a:lumOff val="95000"/>
                    <a:alpha val="0"/>
                  </a:schemeClr>
                </a:gs>
                <a:gs pos="6000">
                  <a:schemeClr val="tx1"/>
                </a:gs>
              </a:gsLst>
              <a:lin ang="54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2" name="Oval 131">
            <a:extLst>
              <a:ext uri="{FF2B5EF4-FFF2-40B4-BE49-F238E27FC236}">
                <a16:creationId xmlns:a16="http://schemas.microsoft.com/office/drawing/2014/main" id="{740DD668-028F-4942-90CA-B0F668E1C7A6}"/>
              </a:ext>
            </a:extLst>
          </p:cNvPr>
          <p:cNvSpPr/>
          <p:nvPr/>
        </p:nvSpPr>
        <p:spPr bwMode="auto">
          <a:xfrm>
            <a:off x="4710506" y="3116455"/>
            <a:ext cx="802997" cy="802997"/>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698CC12B-9E2B-44AD-9829-02E4E071107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11262" y="3211707"/>
            <a:ext cx="694017" cy="570505"/>
          </a:xfrm>
          <a:prstGeom prst="rect">
            <a:avLst/>
          </a:prstGeom>
        </p:spPr>
      </p:pic>
      <p:grpSp>
        <p:nvGrpSpPr>
          <p:cNvPr id="80" name="Group 79">
            <a:extLst>
              <a:ext uri="{FF2B5EF4-FFF2-40B4-BE49-F238E27FC236}">
                <a16:creationId xmlns:a16="http://schemas.microsoft.com/office/drawing/2014/main" id="{FF28D4A9-9748-42D1-A901-59FC8CEA46D4}"/>
              </a:ext>
            </a:extLst>
          </p:cNvPr>
          <p:cNvGrpSpPr/>
          <p:nvPr/>
        </p:nvGrpSpPr>
        <p:grpSpPr>
          <a:xfrm>
            <a:off x="5654943" y="4297751"/>
            <a:ext cx="882114" cy="882114"/>
            <a:chOff x="5582263" y="1135626"/>
            <a:chExt cx="1041062" cy="1041062"/>
          </a:xfrm>
        </p:grpSpPr>
        <p:sp>
          <p:nvSpPr>
            <p:cNvPr id="81" name="Content Placeholder 2">
              <a:extLst>
                <a:ext uri="{FF2B5EF4-FFF2-40B4-BE49-F238E27FC236}">
                  <a16:creationId xmlns:a16="http://schemas.microsoft.com/office/drawing/2014/main" id="{D068B384-B6CA-4D11-A4C0-B36994C1A38B}"/>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IoT</a:t>
              </a:r>
            </a:p>
          </p:txBody>
        </p:sp>
        <p:sp>
          <p:nvSpPr>
            <p:cNvPr id="82" name="Oval 81">
              <a:extLst>
                <a:ext uri="{FF2B5EF4-FFF2-40B4-BE49-F238E27FC236}">
                  <a16:creationId xmlns:a16="http://schemas.microsoft.com/office/drawing/2014/main" id="{C027D0A4-10FD-466C-B7AB-0D6C80CFD57A}"/>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3" name="Group 82">
            <a:extLst>
              <a:ext uri="{FF2B5EF4-FFF2-40B4-BE49-F238E27FC236}">
                <a16:creationId xmlns:a16="http://schemas.microsoft.com/office/drawing/2014/main" id="{B69EFD5C-DD8A-4216-A069-8C63EF91996F}"/>
              </a:ext>
            </a:extLst>
          </p:cNvPr>
          <p:cNvGrpSpPr/>
          <p:nvPr/>
        </p:nvGrpSpPr>
        <p:grpSpPr>
          <a:xfrm>
            <a:off x="4618873" y="4297751"/>
            <a:ext cx="882114" cy="882114"/>
            <a:chOff x="5582263" y="1135626"/>
            <a:chExt cx="1041062" cy="1041062"/>
          </a:xfrm>
        </p:grpSpPr>
        <p:sp>
          <p:nvSpPr>
            <p:cNvPr id="84" name="Content Placeholder 2">
              <a:extLst>
                <a:ext uri="{FF2B5EF4-FFF2-40B4-BE49-F238E27FC236}">
                  <a16:creationId xmlns:a16="http://schemas.microsoft.com/office/drawing/2014/main" id="{AC0147E8-8444-4F99-9A0C-60EF567B8F67}"/>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Logs</a:t>
              </a:r>
            </a:p>
          </p:txBody>
        </p:sp>
        <p:sp>
          <p:nvSpPr>
            <p:cNvPr id="85" name="Oval 84">
              <a:extLst>
                <a:ext uri="{FF2B5EF4-FFF2-40B4-BE49-F238E27FC236}">
                  <a16:creationId xmlns:a16="http://schemas.microsoft.com/office/drawing/2014/main" id="{06C2C6A9-45A8-4E07-B8EF-4EC0D97A95CE}"/>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0CED2FB3-B021-4086-A9CE-893E9673817B}"/>
              </a:ext>
            </a:extLst>
          </p:cNvPr>
          <p:cNvGrpSpPr/>
          <p:nvPr/>
        </p:nvGrpSpPr>
        <p:grpSpPr>
          <a:xfrm>
            <a:off x="3582803" y="4297751"/>
            <a:ext cx="882114" cy="882114"/>
            <a:chOff x="5582263" y="1135626"/>
            <a:chExt cx="1041062" cy="1041062"/>
          </a:xfrm>
        </p:grpSpPr>
        <p:sp>
          <p:nvSpPr>
            <p:cNvPr id="87" name="Content Placeholder 2">
              <a:extLst>
                <a:ext uri="{FF2B5EF4-FFF2-40B4-BE49-F238E27FC236}">
                  <a16:creationId xmlns:a16="http://schemas.microsoft.com/office/drawing/2014/main" id="{82CDF58B-CC7A-430D-A017-47F451AC7AD0}"/>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Time Series</a:t>
              </a:r>
            </a:p>
          </p:txBody>
        </p:sp>
        <p:sp>
          <p:nvSpPr>
            <p:cNvPr id="88" name="Oval 87">
              <a:extLst>
                <a:ext uri="{FF2B5EF4-FFF2-40B4-BE49-F238E27FC236}">
                  <a16:creationId xmlns:a16="http://schemas.microsoft.com/office/drawing/2014/main" id="{974715E2-9157-4595-BA2F-24D9078EB60C}"/>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3507D00C-2214-4119-A2BA-659651CC2739}"/>
              </a:ext>
            </a:extLst>
          </p:cNvPr>
          <p:cNvGrpSpPr/>
          <p:nvPr/>
        </p:nvGrpSpPr>
        <p:grpSpPr>
          <a:xfrm>
            <a:off x="2546733" y="4297751"/>
            <a:ext cx="882114" cy="882114"/>
            <a:chOff x="5582263" y="1135626"/>
            <a:chExt cx="1041062" cy="1041062"/>
          </a:xfrm>
        </p:grpSpPr>
        <p:sp>
          <p:nvSpPr>
            <p:cNvPr id="90" name="Content Placeholder 2">
              <a:extLst>
                <a:ext uri="{FF2B5EF4-FFF2-40B4-BE49-F238E27FC236}">
                  <a16:creationId xmlns:a16="http://schemas.microsoft.com/office/drawing/2014/main" id="{4D4A599D-F5DA-41D8-8527-F55439ECB6A1}"/>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Connected Devices</a:t>
              </a:r>
            </a:p>
          </p:txBody>
        </p:sp>
        <p:sp>
          <p:nvSpPr>
            <p:cNvPr id="91" name="Oval 90">
              <a:extLst>
                <a:ext uri="{FF2B5EF4-FFF2-40B4-BE49-F238E27FC236}">
                  <a16:creationId xmlns:a16="http://schemas.microsoft.com/office/drawing/2014/main" id="{A6A0ECFD-C2E4-4E23-987B-A5824750F7DA}"/>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2" name="Group 91">
            <a:extLst>
              <a:ext uri="{FF2B5EF4-FFF2-40B4-BE49-F238E27FC236}">
                <a16:creationId xmlns:a16="http://schemas.microsoft.com/office/drawing/2014/main" id="{D75DD2A2-96E3-4581-86C7-D23B284C6427}"/>
              </a:ext>
            </a:extLst>
          </p:cNvPr>
          <p:cNvGrpSpPr/>
          <p:nvPr/>
        </p:nvGrpSpPr>
        <p:grpSpPr>
          <a:xfrm>
            <a:off x="1510663" y="4297751"/>
            <a:ext cx="882114" cy="882114"/>
            <a:chOff x="5582263" y="1135626"/>
            <a:chExt cx="1041062" cy="1041062"/>
          </a:xfrm>
        </p:grpSpPr>
        <p:sp>
          <p:nvSpPr>
            <p:cNvPr id="93" name="Content Placeholder 2">
              <a:extLst>
                <a:ext uri="{FF2B5EF4-FFF2-40B4-BE49-F238E27FC236}">
                  <a16:creationId xmlns:a16="http://schemas.microsoft.com/office/drawing/2014/main" id="{5C137EEF-C687-490A-98A1-B0BE17B005D6}"/>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Smart</a:t>
              </a:r>
              <a:b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Buildings</a:t>
              </a:r>
            </a:p>
          </p:txBody>
        </p:sp>
        <p:sp>
          <p:nvSpPr>
            <p:cNvPr id="94" name="Oval 93">
              <a:extLst>
                <a:ext uri="{FF2B5EF4-FFF2-40B4-BE49-F238E27FC236}">
                  <a16:creationId xmlns:a16="http://schemas.microsoft.com/office/drawing/2014/main" id="{71D81FED-DEF7-4AF0-85D4-BAFD2794CE10}"/>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E9E0C98A-0C9B-40C5-A854-11FBD48EE0A1}"/>
              </a:ext>
            </a:extLst>
          </p:cNvPr>
          <p:cNvGrpSpPr/>
          <p:nvPr/>
        </p:nvGrpSpPr>
        <p:grpSpPr>
          <a:xfrm>
            <a:off x="474593" y="4297751"/>
            <a:ext cx="882114" cy="882114"/>
            <a:chOff x="5582263" y="1135626"/>
            <a:chExt cx="1041062" cy="1041062"/>
          </a:xfrm>
        </p:grpSpPr>
        <p:sp>
          <p:nvSpPr>
            <p:cNvPr id="96" name="Content Placeholder 2">
              <a:extLst>
                <a:ext uri="{FF2B5EF4-FFF2-40B4-BE49-F238E27FC236}">
                  <a16:creationId xmlns:a16="http://schemas.microsoft.com/office/drawing/2014/main" id="{A6A138E1-57CC-4197-AE6B-0E753FEC684B}"/>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Smart</a:t>
              </a:r>
              <a:b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Factories</a:t>
              </a:r>
            </a:p>
          </p:txBody>
        </p:sp>
        <p:sp>
          <p:nvSpPr>
            <p:cNvPr id="97" name="Oval 96">
              <a:extLst>
                <a:ext uri="{FF2B5EF4-FFF2-40B4-BE49-F238E27FC236}">
                  <a16:creationId xmlns:a16="http://schemas.microsoft.com/office/drawing/2014/main" id="{806B971A-2EFC-47E6-9CEC-93BEF60F9624}"/>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8" name="Group 97">
            <a:extLst>
              <a:ext uri="{FF2B5EF4-FFF2-40B4-BE49-F238E27FC236}">
                <a16:creationId xmlns:a16="http://schemas.microsoft.com/office/drawing/2014/main" id="{9544E614-0B28-481D-AFCC-23734E0A1306}"/>
              </a:ext>
            </a:extLst>
          </p:cNvPr>
          <p:cNvGrpSpPr/>
          <p:nvPr/>
        </p:nvGrpSpPr>
        <p:grpSpPr>
          <a:xfrm>
            <a:off x="6691013" y="4297751"/>
            <a:ext cx="882114" cy="882114"/>
            <a:chOff x="5618990" y="1075132"/>
            <a:chExt cx="1041062" cy="1041062"/>
          </a:xfrm>
        </p:grpSpPr>
        <p:sp>
          <p:nvSpPr>
            <p:cNvPr id="99" name="Content Placeholder 2">
              <a:extLst>
                <a:ext uri="{FF2B5EF4-FFF2-40B4-BE49-F238E27FC236}">
                  <a16:creationId xmlns:a16="http://schemas.microsoft.com/office/drawing/2014/main" id="{7AE66653-52A1-4CBD-870B-80662141201C}"/>
                </a:ext>
              </a:extLst>
            </p:cNvPr>
            <p:cNvSpPr txBox="1">
              <a:spLocks/>
            </p:cNvSpPr>
            <p:nvPr/>
          </p:nvSpPr>
          <p:spPr>
            <a:xfrm>
              <a:off x="5682321" y="1138463"/>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Events</a:t>
              </a:r>
            </a:p>
          </p:txBody>
        </p:sp>
        <p:sp>
          <p:nvSpPr>
            <p:cNvPr id="100" name="Oval 99">
              <a:extLst>
                <a:ext uri="{FF2B5EF4-FFF2-40B4-BE49-F238E27FC236}">
                  <a16:creationId xmlns:a16="http://schemas.microsoft.com/office/drawing/2014/main" id="{B6BF05F7-C7B7-490F-ACA8-80872A561D4A}"/>
                </a:ext>
              </a:extLst>
            </p:cNvPr>
            <p:cNvSpPr/>
            <p:nvPr/>
          </p:nvSpPr>
          <p:spPr bwMode="auto">
            <a:xfrm>
              <a:off x="5618990" y="1075132"/>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1" name="Group 100">
            <a:extLst>
              <a:ext uri="{FF2B5EF4-FFF2-40B4-BE49-F238E27FC236}">
                <a16:creationId xmlns:a16="http://schemas.microsoft.com/office/drawing/2014/main" id="{ED5E195B-E3CF-4F06-895C-AE57B5EFB546}"/>
              </a:ext>
            </a:extLst>
          </p:cNvPr>
          <p:cNvGrpSpPr/>
          <p:nvPr/>
        </p:nvGrpSpPr>
        <p:grpSpPr>
          <a:xfrm>
            <a:off x="7727083" y="4297751"/>
            <a:ext cx="882114" cy="882114"/>
            <a:chOff x="6558978" y="2206290"/>
            <a:chExt cx="1041062" cy="1041062"/>
          </a:xfrm>
        </p:grpSpPr>
        <p:sp>
          <p:nvSpPr>
            <p:cNvPr id="102" name="Content Placeholder 2">
              <a:extLst>
                <a:ext uri="{FF2B5EF4-FFF2-40B4-BE49-F238E27FC236}">
                  <a16:creationId xmlns:a16="http://schemas.microsoft.com/office/drawing/2014/main" id="{33B9E459-6A54-4CE9-9999-32EB08635480}"/>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Click Stream</a:t>
              </a:r>
            </a:p>
          </p:txBody>
        </p:sp>
        <p:sp>
          <p:nvSpPr>
            <p:cNvPr id="103" name="Oval 102">
              <a:extLst>
                <a:ext uri="{FF2B5EF4-FFF2-40B4-BE49-F238E27FC236}">
                  <a16:creationId xmlns:a16="http://schemas.microsoft.com/office/drawing/2014/main" id="{BF4021B5-A157-45C2-8F39-326A861D21F9}"/>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05391AEC-78D7-4C66-83ED-9CDB194DE4C5}"/>
              </a:ext>
            </a:extLst>
          </p:cNvPr>
          <p:cNvGrpSpPr/>
          <p:nvPr/>
        </p:nvGrpSpPr>
        <p:grpSpPr>
          <a:xfrm>
            <a:off x="8763153" y="4297751"/>
            <a:ext cx="882114" cy="882114"/>
            <a:chOff x="6558978" y="2206290"/>
            <a:chExt cx="1041062" cy="1041062"/>
          </a:xfrm>
        </p:grpSpPr>
        <p:sp>
          <p:nvSpPr>
            <p:cNvPr id="105" name="Content Placeholder 2">
              <a:extLst>
                <a:ext uri="{FF2B5EF4-FFF2-40B4-BE49-F238E27FC236}">
                  <a16:creationId xmlns:a16="http://schemas.microsoft.com/office/drawing/2014/main" id="{2BC27BC4-F877-4BF1-9B3E-54018F0B4278}"/>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SIEM</a:t>
              </a:r>
            </a:p>
          </p:txBody>
        </p:sp>
        <p:sp>
          <p:nvSpPr>
            <p:cNvPr id="106" name="Oval 105">
              <a:extLst>
                <a:ext uri="{FF2B5EF4-FFF2-40B4-BE49-F238E27FC236}">
                  <a16:creationId xmlns:a16="http://schemas.microsoft.com/office/drawing/2014/main" id="{8ACE71FF-BE30-4CDD-9E8F-53A09E361774}"/>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F82C1E3F-F0F6-44F1-B56D-F76253396718}"/>
              </a:ext>
            </a:extLst>
          </p:cNvPr>
          <p:cNvGrpSpPr/>
          <p:nvPr/>
        </p:nvGrpSpPr>
        <p:grpSpPr>
          <a:xfrm>
            <a:off x="9799223" y="4297751"/>
            <a:ext cx="882114" cy="882114"/>
            <a:chOff x="6558978" y="2206290"/>
            <a:chExt cx="1041062" cy="1041062"/>
          </a:xfrm>
        </p:grpSpPr>
        <p:sp>
          <p:nvSpPr>
            <p:cNvPr id="108" name="Content Placeholder 2">
              <a:extLst>
                <a:ext uri="{FF2B5EF4-FFF2-40B4-BE49-F238E27FC236}">
                  <a16:creationId xmlns:a16="http://schemas.microsoft.com/office/drawing/2014/main" id="{E9918178-3242-4E81-875F-5A7B1F522C5D}"/>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Security</a:t>
              </a:r>
            </a:p>
          </p:txBody>
        </p:sp>
        <p:sp>
          <p:nvSpPr>
            <p:cNvPr id="109" name="Oval 108">
              <a:extLst>
                <a:ext uri="{FF2B5EF4-FFF2-40B4-BE49-F238E27FC236}">
                  <a16:creationId xmlns:a16="http://schemas.microsoft.com/office/drawing/2014/main" id="{6756C5AC-98FF-420A-9808-FA7630BFFC5F}"/>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0" name="Group 109">
            <a:extLst>
              <a:ext uri="{FF2B5EF4-FFF2-40B4-BE49-F238E27FC236}">
                <a16:creationId xmlns:a16="http://schemas.microsoft.com/office/drawing/2014/main" id="{65C66AAE-BE48-4AE4-A937-31FCCEDE720F}"/>
              </a:ext>
            </a:extLst>
          </p:cNvPr>
          <p:cNvGrpSpPr/>
          <p:nvPr/>
        </p:nvGrpSpPr>
        <p:grpSpPr>
          <a:xfrm>
            <a:off x="10835292" y="4297751"/>
            <a:ext cx="882114" cy="882114"/>
            <a:chOff x="6558978" y="2206290"/>
            <a:chExt cx="1041062" cy="1041062"/>
          </a:xfrm>
        </p:grpSpPr>
        <p:sp>
          <p:nvSpPr>
            <p:cNvPr id="111" name="Content Placeholder 2">
              <a:extLst>
                <a:ext uri="{FF2B5EF4-FFF2-40B4-BE49-F238E27FC236}">
                  <a16:creationId xmlns:a16="http://schemas.microsoft.com/office/drawing/2014/main" id="{F48E76E7-B37D-4017-9E89-A822927A6B39}"/>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Historians</a:t>
              </a:r>
            </a:p>
          </p:txBody>
        </p:sp>
        <p:sp>
          <p:nvSpPr>
            <p:cNvPr id="112" name="Oval 111">
              <a:extLst>
                <a:ext uri="{FF2B5EF4-FFF2-40B4-BE49-F238E27FC236}">
                  <a16:creationId xmlns:a16="http://schemas.microsoft.com/office/drawing/2014/main" id="{9430A073-C8C7-429E-B32C-BE34620E2E42}"/>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Graphic 14">
            <a:extLst>
              <a:ext uri="{FF2B5EF4-FFF2-40B4-BE49-F238E27FC236}">
                <a16:creationId xmlns:a16="http://schemas.microsoft.com/office/drawing/2014/main" id="{9CC4A055-16FC-4857-A267-30986A6721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63386" y="1419884"/>
            <a:ext cx="619080" cy="769777"/>
          </a:xfrm>
          <a:prstGeom prst="rect">
            <a:avLst/>
          </a:prstGeom>
        </p:spPr>
      </p:pic>
      <p:pic>
        <p:nvPicPr>
          <p:cNvPr id="17" name="Graphic 16">
            <a:extLst>
              <a:ext uri="{FF2B5EF4-FFF2-40B4-BE49-F238E27FC236}">
                <a16:creationId xmlns:a16="http://schemas.microsoft.com/office/drawing/2014/main" id="{5457AE83-F339-4FDD-93AA-2CA98D60840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993451" y="1733890"/>
            <a:ext cx="721780" cy="669960"/>
          </a:xfrm>
          <a:prstGeom prst="rect">
            <a:avLst/>
          </a:prstGeom>
        </p:spPr>
      </p:pic>
      <p:sp>
        <p:nvSpPr>
          <p:cNvPr id="195" name="Oval 194">
            <a:extLst>
              <a:ext uri="{FF2B5EF4-FFF2-40B4-BE49-F238E27FC236}">
                <a16:creationId xmlns:a16="http://schemas.microsoft.com/office/drawing/2014/main" id="{0A60D4FB-307F-442E-A076-95CAF049A76C}"/>
              </a:ext>
            </a:extLst>
          </p:cNvPr>
          <p:cNvSpPr/>
          <p:nvPr/>
        </p:nvSpPr>
        <p:spPr bwMode="auto">
          <a:xfrm>
            <a:off x="2459279" y="2768745"/>
            <a:ext cx="802997" cy="802997"/>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97" name="Graphic 196">
            <a:extLst>
              <a:ext uri="{FF2B5EF4-FFF2-40B4-BE49-F238E27FC236}">
                <a16:creationId xmlns:a16="http://schemas.microsoft.com/office/drawing/2014/main" id="{3BEBAA61-6F56-40E2-B1E7-C51060943AB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60100" y="3001274"/>
            <a:ext cx="584756" cy="307767"/>
          </a:xfrm>
          <a:prstGeom prst="rect">
            <a:avLst/>
          </a:prstGeom>
        </p:spPr>
      </p:pic>
      <p:pic>
        <p:nvPicPr>
          <p:cNvPr id="199" name="Graphic 198">
            <a:extLst>
              <a:ext uri="{FF2B5EF4-FFF2-40B4-BE49-F238E27FC236}">
                <a16:creationId xmlns:a16="http://schemas.microsoft.com/office/drawing/2014/main" id="{4898CF83-2F17-4A93-9FC8-197619C4217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695754" y="3168521"/>
            <a:ext cx="278299" cy="307767"/>
          </a:xfrm>
          <a:prstGeom prst="rect">
            <a:avLst/>
          </a:prstGeom>
        </p:spPr>
      </p:pic>
      <p:cxnSp>
        <p:nvCxnSpPr>
          <p:cNvPr id="202" name="Straight Connector 201">
            <a:extLst>
              <a:ext uri="{FF2B5EF4-FFF2-40B4-BE49-F238E27FC236}">
                <a16:creationId xmlns:a16="http://schemas.microsoft.com/office/drawing/2014/main" id="{A6B51A4A-BC54-4BAD-ACA7-5E5C13550E20}"/>
              </a:ext>
            </a:extLst>
          </p:cNvPr>
          <p:cNvCxnSpPr>
            <a:cxnSpLocks/>
          </p:cNvCxnSpPr>
          <p:nvPr/>
        </p:nvCxnSpPr>
        <p:spPr>
          <a:xfrm flipV="1">
            <a:off x="3208020" y="2659380"/>
            <a:ext cx="468630" cy="29337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63601BE1-A0ED-448B-A365-70BC68A414C2}"/>
              </a:ext>
            </a:extLst>
          </p:cNvPr>
          <p:cNvCxnSpPr>
            <a:cxnSpLocks/>
          </p:cNvCxnSpPr>
          <p:nvPr/>
        </p:nvCxnSpPr>
        <p:spPr>
          <a:xfrm flipV="1">
            <a:off x="3028950" y="2099310"/>
            <a:ext cx="320040" cy="72009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1" name="Graphic 200">
            <a:extLst>
              <a:ext uri="{FF2B5EF4-FFF2-40B4-BE49-F238E27FC236}">
                <a16:creationId xmlns:a16="http://schemas.microsoft.com/office/drawing/2014/main" id="{AEDBFA04-42A3-4AA9-9B02-45D8DEF1B66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630665" y="2564194"/>
            <a:ext cx="460224" cy="498576"/>
          </a:xfrm>
          <a:prstGeom prst="rect">
            <a:avLst/>
          </a:prstGeom>
        </p:spPr>
      </p:pic>
    </p:spTree>
    <p:extLst>
      <p:ext uri="{BB962C8B-B14F-4D97-AF65-F5344CB8AC3E}">
        <p14:creationId xmlns:p14="http://schemas.microsoft.com/office/powerpoint/2010/main" val="3591355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B5880EAC-8AFE-4C71-A5C5-39138DEDF1C3}"/>
              </a:ext>
            </a:extLst>
          </p:cNvPr>
          <p:cNvPicPr>
            <a:picLocks noChangeAspect="1"/>
          </p:cNvPicPr>
          <p:nvPr/>
        </p:nvPicPr>
        <p:blipFill rotWithShape="1">
          <a:blip r:embed="rId3">
            <a:extLst>
              <a:ext uri="{28A0092B-C50C-407E-A947-70E740481C1C}">
                <a14:useLocalDpi xmlns:a14="http://schemas.microsoft.com/office/drawing/2010/main" val="0"/>
              </a:ext>
            </a:extLst>
          </a:blip>
          <a:srcRect t="31222" b="38481"/>
          <a:stretch/>
        </p:blipFill>
        <p:spPr>
          <a:xfrm>
            <a:off x="-55456" y="2017713"/>
            <a:ext cx="12247456" cy="2782887"/>
          </a:xfrm>
          <a:prstGeom prst="rect">
            <a:avLst/>
          </a:prstGeom>
        </p:spPr>
      </p:pic>
      <p:sp>
        <p:nvSpPr>
          <p:cNvPr id="47" name="Rectangle 46">
            <a:extLst>
              <a:ext uri="{FF2B5EF4-FFF2-40B4-BE49-F238E27FC236}">
                <a16:creationId xmlns:a16="http://schemas.microsoft.com/office/drawing/2014/main" id="{7B2B1CEF-611B-480B-8818-E1D07B4DCCDB}"/>
              </a:ext>
            </a:extLst>
          </p:cNvPr>
          <p:cNvSpPr/>
          <p:nvPr/>
        </p:nvSpPr>
        <p:spPr bwMode="auto">
          <a:xfrm rot="10800000">
            <a:off x="-55456" y="2011336"/>
            <a:ext cx="12247456" cy="533286"/>
          </a:xfrm>
          <a:prstGeom prst="rect">
            <a:avLst/>
          </a:prstGeom>
          <a:gradFill flip="none" rotWithShape="1">
            <a:gsLst>
              <a:gs pos="93000">
                <a:schemeClr val="bg1"/>
              </a:gs>
              <a:gs pos="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E38490D3-EDEE-4CB1-8F29-0A59EF923810}"/>
              </a:ext>
            </a:extLst>
          </p:cNvPr>
          <p:cNvSpPr/>
          <p:nvPr/>
        </p:nvSpPr>
        <p:spPr bwMode="auto">
          <a:xfrm>
            <a:off x="-55456" y="4268937"/>
            <a:ext cx="12247456" cy="533286"/>
          </a:xfrm>
          <a:prstGeom prst="rect">
            <a:avLst/>
          </a:prstGeom>
          <a:gradFill flip="none" rotWithShape="1">
            <a:gsLst>
              <a:gs pos="93000">
                <a:schemeClr val="bg1"/>
              </a:gs>
              <a:gs pos="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4D4CB4D-8E0E-4A68-9A05-9A0C64ABE4C1}"/>
              </a:ext>
            </a:extLst>
          </p:cNvPr>
          <p:cNvSpPr>
            <a:spLocks noGrp="1"/>
          </p:cNvSpPr>
          <p:nvPr>
            <p:ph type="title"/>
          </p:nvPr>
        </p:nvSpPr>
        <p:spPr>
          <a:xfrm>
            <a:off x="590868" y="429406"/>
            <a:ext cx="11018520" cy="553998"/>
          </a:xfrm>
        </p:spPr>
        <p:txBody>
          <a:bodyPr/>
          <a:lstStyle/>
          <a:p>
            <a:pPr algn="ctr"/>
            <a:r>
              <a:rPr lang="en-US">
                <a:cs typeface="Segoe UI"/>
              </a:rPr>
              <a:t>Azure Synapse data explorer</a:t>
            </a:r>
          </a:p>
        </p:txBody>
      </p:sp>
      <p:sp>
        <p:nvSpPr>
          <p:cNvPr id="4" name="TextBox 3">
            <a:extLst>
              <a:ext uri="{FF2B5EF4-FFF2-40B4-BE49-F238E27FC236}">
                <a16:creationId xmlns:a16="http://schemas.microsoft.com/office/drawing/2014/main" id="{36CA99DA-890F-425B-9B71-5847682D43E6}"/>
              </a:ext>
            </a:extLst>
          </p:cNvPr>
          <p:cNvSpPr txBox="1"/>
          <p:nvPr/>
        </p:nvSpPr>
        <p:spPr>
          <a:xfrm>
            <a:off x="2254734" y="5416809"/>
            <a:ext cx="7686912" cy="984885"/>
          </a:xfrm>
          <a:prstGeom prst="rect">
            <a:avLst/>
          </a:prstGeom>
          <a:noFill/>
        </p:spPr>
        <p:txBody>
          <a:bodyPr wrap="square" lIns="0" tIns="0" rIns="0" bIns="0" rtlCol="0">
            <a:spAutoFit/>
          </a:bodyPr>
          <a:lstStyle/>
          <a:p>
            <a:pPr algn="ctr"/>
            <a:r>
              <a:rPr lang="en-US" sz="3200">
                <a:solidFill>
                  <a:schemeClr val="accent2"/>
                </a:solidFill>
              </a:rPr>
              <a:t>Distributed storage &amp; query engine optimized for log &amp; telemetry data</a:t>
            </a:r>
          </a:p>
        </p:txBody>
      </p:sp>
      <p:sp>
        <p:nvSpPr>
          <p:cNvPr id="24" name="Oval 23">
            <a:extLst>
              <a:ext uri="{FF2B5EF4-FFF2-40B4-BE49-F238E27FC236}">
                <a16:creationId xmlns:a16="http://schemas.microsoft.com/office/drawing/2014/main" id="{C7E0195B-D2B3-4F31-A498-6B6CC3767B88}"/>
              </a:ext>
            </a:extLst>
          </p:cNvPr>
          <p:cNvSpPr/>
          <p:nvPr/>
        </p:nvSpPr>
        <p:spPr bwMode="auto">
          <a:xfrm>
            <a:off x="10062489" y="4677672"/>
            <a:ext cx="798826" cy="798826"/>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Graphic 25">
            <a:extLst>
              <a:ext uri="{FF2B5EF4-FFF2-40B4-BE49-F238E27FC236}">
                <a16:creationId xmlns:a16="http://schemas.microsoft.com/office/drawing/2014/main" id="{268EEA30-5914-44DD-9E4F-6F9E60261F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49499" y="4649239"/>
            <a:ext cx="686400" cy="713856"/>
          </a:xfrm>
          <a:prstGeom prst="rect">
            <a:avLst/>
          </a:prstGeom>
        </p:spPr>
      </p:pic>
      <p:sp>
        <p:nvSpPr>
          <p:cNvPr id="45" name="Freeform: Shape 44">
            <a:extLst>
              <a:ext uri="{FF2B5EF4-FFF2-40B4-BE49-F238E27FC236}">
                <a16:creationId xmlns:a16="http://schemas.microsoft.com/office/drawing/2014/main" id="{6DD14DB5-E8AB-460D-9E93-AA7F0B99E18F}"/>
              </a:ext>
            </a:extLst>
          </p:cNvPr>
          <p:cNvSpPr/>
          <p:nvPr/>
        </p:nvSpPr>
        <p:spPr bwMode="auto">
          <a:xfrm>
            <a:off x="409073" y="1549332"/>
            <a:ext cx="11442032" cy="3583993"/>
          </a:xfrm>
          <a:custGeom>
            <a:avLst/>
            <a:gdLst>
              <a:gd name="connsiteX0" fmla="*/ 0 w 11213431"/>
              <a:gd name="connsiteY0" fmla="*/ 0 h 4535906"/>
              <a:gd name="connsiteX1" fmla="*/ 5209674 w 11213431"/>
              <a:gd name="connsiteY1" fmla="*/ 2622885 h 4535906"/>
              <a:gd name="connsiteX2" fmla="*/ 11213431 w 11213431"/>
              <a:gd name="connsiteY2" fmla="*/ 4535906 h 4535906"/>
              <a:gd name="connsiteX0" fmla="*/ 0 w 11778916"/>
              <a:gd name="connsiteY0" fmla="*/ 0 h 4463717"/>
              <a:gd name="connsiteX1" fmla="*/ 5775159 w 11778916"/>
              <a:gd name="connsiteY1" fmla="*/ 2550696 h 4463717"/>
              <a:gd name="connsiteX2" fmla="*/ 11778916 w 11778916"/>
              <a:gd name="connsiteY2" fmla="*/ 4463717 h 4463717"/>
              <a:gd name="connsiteX0" fmla="*/ 0 w 11778916"/>
              <a:gd name="connsiteY0" fmla="*/ 3063 h 4466780"/>
              <a:gd name="connsiteX1" fmla="*/ 5775159 w 11778916"/>
              <a:gd name="connsiteY1" fmla="*/ 2553759 h 4466780"/>
              <a:gd name="connsiteX2" fmla="*/ 11778916 w 11778916"/>
              <a:gd name="connsiteY2" fmla="*/ 4466780 h 4466780"/>
              <a:gd name="connsiteX0" fmla="*/ 0 w 11778916"/>
              <a:gd name="connsiteY0" fmla="*/ 3063 h 4466780"/>
              <a:gd name="connsiteX1" fmla="*/ 5775159 w 11778916"/>
              <a:gd name="connsiteY1" fmla="*/ 2553759 h 4466780"/>
              <a:gd name="connsiteX2" fmla="*/ 11778916 w 11778916"/>
              <a:gd name="connsiteY2" fmla="*/ 4466780 h 4466780"/>
              <a:gd name="connsiteX0" fmla="*/ 0 w 11622505"/>
              <a:gd name="connsiteY0" fmla="*/ 3063 h 4418654"/>
              <a:gd name="connsiteX1" fmla="*/ 5775159 w 11622505"/>
              <a:gd name="connsiteY1" fmla="*/ 2553759 h 4418654"/>
              <a:gd name="connsiteX2" fmla="*/ 11622505 w 11622505"/>
              <a:gd name="connsiteY2" fmla="*/ 4418654 h 4418654"/>
              <a:gd name="connsiteX0" fmla="*/ 0 w 11622505"/>
              <a:gd name="connsiteY0" fmla="*/ 3063 h 4418654"/>
              <a:gd name="connsiteX1" fmla="*/ 5775159 w 11622505"/>
              <a:gd name="connsiteY1" fmla="*/ 2553759 h 4418654"/>
              <a:gd name="connsiteX2" fmla="*/ 11622505 w 11622505"/>
              <a:gd name="connsiteY2" fmla="*/ 4418654 h 4418654"/>
              <a:gd name="connsiteX0" fmla="*/ 0 w 11622505"/>
              <a:gd name="connsiteY0" fmla="*/ 3063 h 4418654"/>
              <a:gd name="connsiteX1" fmla="*/ 5775159 w 11622505"/>
              <a:gd name="connsiteY1" fmla="*/ 2553759 h 4418654"/>
              <a:gd name="connsiteX2" fmla="*/ 11622505 w 11622505"/>
              <a:gd name="connsiteY2" fmla="*/ 4418654 h 4418654"/>
              <a:gd name="connsiteX0" fmla="*/ 0 w 11634536"/>
              <a:gd name="connsiteY0" fmla="*/ 3063 h 4250212"/>
              <a:gd name="connsiteX1" fmla="*/ 5775159 w 11634536"/>
              <a:gd name="connsiteY1" fmla="*/ 2553759 h 4250212"/>
              <a:gd name="connsiteX2" fmla="*/ 11634536 w 11634536"/>
              <a:gd name="connsiteY2" fmla="*/ 4250212 h 4250212"/>
              <a:gd name="connsiteX0" fmla="*/ 0 w 11550315"/>
              <a:gd name="connsiteY0" fmla="*/ 4308 h 3685973"/>
              <a:gd name="connsiteX1" fmla="*/ 5690938 w 11550315"/>
              <a:gd name="connsiteY1" fmla="*/ 1989520 h 3685973"/>
              <a:gd name="connsiteX2" fmla="*/ 11550315 w 11550315"/>
              <a:gd name="connsiteY2" fmla="*/ 3685973 h 3685973"/>
              <a:gd name="connsiteX0" fmla="*/ 0 w 11550315"/>
              <a:gd name="connsiteY0" fmla="*/ 4308 h 3685973"/>
              <a:gd name="connsiteX1" fmla="*/ 5690938 w 11550315"/>
              <a:gd name="connsiteY1" fmla="*/ 1989520 h 3685973"/>
              <a:gd name="connsiteX2" fmla="*/ 11550315 w 11550315"/>
              <a:gd name="connsiteY2" fmla="*/ 3685973 h 3685973"/>
              <a:gd name="connsiteX0" fmla="*/ 0 w 11977498"/>
              <a:gd name="connsiteY0" fmla="*/ 4308 h 3811635"/>
              <a:gd name="connsiteX1" fmla="*/ 5690938 w 11977498"/>
              <a:gd name="connsiteY1" fmla="*/ 1989520 h 3811635"/>
              <a:gd name="connsiteX2" fmla="*/ 11550315 w 11977498"/>
              <a:gd name="connsiteY2" fmla="*/ 3685973 h 3811635"/>
              <a:gd name="connsiteX3" fmla="*/ 11526253 w 11977498"/>
              <a:gd name="connsiteY3" fmla="*/ 3685972 h 3811635"/>
              <a:gd name="connsiteX0" fmla="*/ 0 w 12017387"/>
              <a:gd name="connsiteY0" fmla="*/ 4308 h 4215361"/>
              <a:gd name="connsiteX1" fmla="*/ 5690938 w 12017387"/>
              <a:gd name="connsiteY1" fmla="*/ 1989520 h 4215361"/>
              <a:gd name="connsiteX2" fmla="*/ 11550315 w 12017387"/>
              <a:gd name="connsiteY2" fmla="*/ 3685973 h 4215361"/>
              <a:gd name="connsiteX3" fmla="*/ 11670632 w 12017387"/>
              <a:gd name="connsiteY3" fmla="*/ 4215361 h 4215361"/>
              <a:gd name="connsiteX0" fmla="*/ 0 w 11670632"/>
              <a:gd name="connsiteY0" fmla="*/ 4308 h 4215361"/>
              <a:gd name="connsiteX1" fmla="*/ 5690938 w 11670632"/>
              <a:gd name="connsiteY1" fmla="*/ 1989520 h 4215361"/>
              <a:gd name="connsiteX2" fmla="*/ 11670632 w 11670632"/>
              <a:gd name="connsiteY2" fmla="*/ 4215361 h 4215361"/>
              <a:gd name="connsiteX0" fmla="*/ 0 w 11478127"/>
              <a:gd name="connsiteY0" fmla="*/ 4308 h 3673940"/>
              <a:gd name="connsiteX1" fmla="*/ 5690938 w 11478127"/>
              <a:gd name="connsiteY1" fmla="*/ 1989520 h 3673940"/>
              <a:gd name="connsiteX2" fmla="*/ 11478127 w 11478127"/>
              <a:gd name="connsiteY2" fmla="*/ 3673940 h 3673940"/>
              <a:gd name="connsiteX0" fmla="*/ 0 w 11478127"/>
              <a:gd name="connsiteY0" fmla="*/ 4308 h 3680618"/>
              <a:gd name="connsiteX1" fmla="*/ 5690938 w 11478127"/>
              <a:gd name="connsiteY1" fmla="*/ 1989520 h 3680618"/>
              <a:gd name="connsiteX2" fmla="*/ 11478127 w 11478127"/>
              <a:gd name="connsiteY2" fmla="*/ 3673940 h 3680618"/>
              <a:gd name="connsiteX0" fmla="*/ 0 w 11478127"/>
              <a:gd name="connsiteY0" fmla="*/ 3475 h 3679785"/>
              <a:gd name="connsiteX1" fmla="*/ 5690938 w 11478127"/>
              <a:gd name="connsiteY1" fmla="*/ 1988687 h 3679785"/>
              <a:gd name="connsiteX2" fmla="*/ 11478127 w 11478127"/>
              <a:gd name="connsiteY2" fmla="*/ 3673107 h 3679785"/>
              <a:gd name="connsiteX0" fmla="*/ 0 w 11478127"/>
              <a:gd name="connsiteY0" fmla="*/ 3475 h 3678391"/>
              <a:gd name="connsiteX1" fmla="*/ 5690938 w 11478127"/>
              <a:gd name="connsiteY1" fmla="*/ 1988687 h 3678391"/>
              <a:gd name="connsiteX2" fmla="*/ 11478127 w 11478127"/>
              <a:gd name="connsiteY2" fmla="*/ 3673107 h 3678391"/>
              <a:gd name="connsiteX0" fmla="*/ 0 w 11478127"/>
              <a:gd name="connsiteY0" fmla="*/ 3313 h 3678549"/>
              <a:gd name="connsiteX1" fmla="*/ 5702970 w 11478127"/>
              <a:gd name="connsiteY1" fmla="*/ 2072746 h 3678549"/>
              <a:gd name="connsiteX2" fmla="*/ 11478127 w 11478127"/>
              <a:gd name="connsiteY2" fmla="*/ 3672945 h 3678549"/>
              <a:gd name="connsiteX0" fmla="*/ 0 w 11478127"/>
              <a:gd name="connsiteY0" fmla="*/ 3313 h 3678549"/>
              <a:gd name="connsiteX1" fmla="*/ 5702970 w 11478127"/>
              <a:gd name="connsiteY1" fmla="*/ 2072746 h 3678549"/>
              <a:gd name="connsiteX2" fmla="*/ 11478127 w 11478127"/>
              <a:gd name="connsiteY2" fmla="*/ 3672945 h 3678549"/>
              <a:gd name="connsiteX0" fmla="*/ 0 w 11442032"/>
              <a:gd name="connsiteY0" fmla="*/ 3313 h 3678549"/>
              <a:gd name="connsiteX1" fmla="*/ 5702970 w 11442032"/>
              <a:gd name="connsiteY1" fmla="*/ 2072746 h 3678549"/>
              <a:gd name="connsiteX2" fmla="*/ 11442032 w 11442032"/>
              <a:gd name="connsiteY2" fmla="*/ 3672945 h 3678549"/>
              <a:gd name="connsiteX0" fmla="*/ 0 w 11442032"/>
              <a:gd name="connsiteY0" fmla="*/ 3313 h 3679839"/>
              <a:gd name="connsiteX1" fmla="*/ 5702970 w 11442032"/>
              <a:gd name="connsiteY1" fmla="*/ 2072746 h 3679839"/>
              <a:gd name="connsiteX2" fmla="*/ 11442032 w 11442032"/>
              <a:gd name="connsiteY2" fmla="*/ 3672945 h 3679839"/>
              <a:gd name="connsiteX0" fmla="*/ 0 w 11442032"/>
              <a:gd name="connsiteY0" fmla="*/ 3966 h 3680492"/>
              <a:gd name="connsiteX1" fmla="*/ 5702970 w 11442032"/>
              <a:gd name="connsiteY1" fmla="*/ 2073399 h 3680492"/>
              <a:gd name="connsiteX2" fmla="*/ 11442032 w 11442032"/>
              <a:gd name="connsiteY2" fmla="*/ 3673598 h 3680492"/>
              <a:gd name="connsiteX0" fmla="*/ 0 w 11442032"/>
              <a:gd name="connsiteY0" fmla="*/ 3966 h 3681472"/>
              <a:gd name="connsiteX1" fmla="*/ 5702970 w 11442032"/>
              <a:gd name="connsiteY1" fmla="*/ 2073399 h 3681472"/>
              <a:gd name="connsiteX2" fmla="*/ 11442032 w 11442032"/>
              <a:gd name="connsiteY2" fmla="*/ 3673598 h 3681472"/>
              <a:gd name="connsiteX0" fmla="*/ 0 w 11442032"/>
              <a:gd name="connsiteY0" fmla="*/ 4162 h 3681668"/>
              <a:gd name="connsiteX1" fmla="*/ 5702970 w 11442032"/>
              <a:gd name="connsiteY1" fmla="*/ 2073595 h 3681668"/>
              <a:gd name="connsiteX2" fmla="*/ 11442032 w 11442032"/>
              <a:gd name="connsiteY2" fmla="*/ 3673794 h 3681668"/>
            </a:gdLst>
            <a:ahLst/>
            <a:cxnLst>
              <a:cxn ang="0">
                <a:pos x="connsiteX0" y="connsiteY0"/>
              </a:cxn>
              <a:cxn ang="0">
                <a:pos x="connsiteX1" y="connsiteY1"/>
              </a:cxn>
              <a:cxn ang="0">
                <a:pos x="connsiteX2" y="connsiteY2"/>
              </a:cxn>
            </a:cxnLst>
            <a:rect l="l" t="t" r="r" b="b"/>
            <a:pathLst>
              <a:path w="11442032" h="3681668">
                <a:moveTo>
                  <a:pt x="0" y="4162"/>
                </a:moveTo>
                <a:cubicBezTo>
                  <a:pt x="2524626" y="-85072"/>
                  <a:pt x="4134856" y="1281515"/>
                  <a:pt x="5702970" y="2073595"/>
                </a:cubicBezTo>
                <a:cubicBezTo>
                  <a:pt x="7443537" y="2871690"/>
                  <a:pt x="9029200" y="3775561"/>
                  <a:pt x="11442032" y="3673794"/>
                </a:cubicBezTo>
              </a:path>
            </a:pathLst>
          </a:custGeom>
          <a:noFill/>
          <a:ln w="44450">
            <a:gradFill>
              <a:gsLst>
                <a:gs pos="0">
                  <a:schemeClr val="accent2">
                    <a:alpha val="0"/>
                  </a:schemeClr>
                </a:gs>
                <a:gs pos="33000">
                  <a:schemeClr val="accent1">
                    <a:lumMod val="45000"/>
                    <a:lumOff val="55000"/>
                  </a:schemeClr>
                </a:gs>
                <a:gs pos="62000">
                  <a:schemeClr val="accent1">
                    <a:lumMod val="45000"/>
                    <a:lumOff val="55000"/>
                  </a:schemeClr>
                </a:gs>
                <a:gs pos="100000">
                  <a:schemeClr val="accent1">
                    <a:lumMod val="30000"/>
                    <a:lumOff val="70000"/>
                    <a:alpha val="0"/>
                  </a:scheme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B668531-9A4C-47FB-994D-9AF25B35A424}"/>
              </a:ext>
            </a:extLst>
          </p:cNvPr>
          <p:cNvSpPr/>
          <p:nvPr/>
        </p:nvSpPr>
        <p:spPr bwMode="auto">
          <a:xfrm>
            <a:off x="2734173" y="1651097"/>
            <a:ext cx="802997" cy="802997"/>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DFCA4BF3-D958-47C1-B746-84B34EAB30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09373" y="1717366"/>
            <a:ext cx="646209" cy="636562"/>
          </a:xfrm>
          <a:prstGeom prst="rect">
            <a:avLst/>
          </a:prstGeom>
        </p:spPr>
      </p:pic>
      <p:sp>
        <p:nvSpPr>
          <p:cNvPr id="10" name="Oval 9">
            <a:extLst>
              <a:ext uri="{FF2B5EF4-FFF2-40B4-BE49-F238E27FC236}">
                <a16:creationId xmlns:a16="http://schemas.microsoft.com/office/drawing/2014/main" id="{C96D49E6-E196-4C6E-B71C-9135A7DA98CF}"/>
              </a:ext>
            </a:extLst>
          </p:cNvPr>
          <p:cNvSpPr/>
          <p:nvPr/>
        </p:nvSpPr>
        <p:spPr bwMode="auto">
          <a:xfrm>
            <a:off x="4444423" y="1757580"/>
            <a:ext cx="3303152" cy="3303152"/>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15CE2C34-33DE-49E1-87F7-B6F705D35E72}"/>
              </a:ext>
            </a:extLst>
          </p:cNvPr>
          <p:cNvSpPr/>
          <p:nvPr/>
        </p:nvSpPr>
        <p:spPr bwMode="auto">
          <a:xfrm>
            <a:off x="7087524" y="3810109"/>
            <a:ext cx="901267" cy="901267"/>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BAB03A11-21D7-4E54-B4C4-07EEB9EC9C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84772" y="3520927"/>
            <a:ext cx="690647" cy="858765"/>
          </a:xfrm>
          <a:prstGeom prst="rect">
            <a:avLst/>
          </a:prstGeom>
        </p:spPr>
      </p:pic>
      <p:pic>
        <p:nvPicPr>
          <p:cNvPr id="44" name="Graphic 43">
            <a:extLst>
              <a:ext uri="{FF2B5EF4-FFF2-40B4-BE49-F238E27FC236}">
                <a16:creationId xmlns:a16="http://schemas.microsoft.com/office/drawing/2014/main" id="{CE6C3F75-6055-4FE1-9461-817D6171C65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5485" y="3906814"/>
            <a:ext cx="726857" cy="674673"/>
          </a:xfrm>
          <a:prstGeom prst="rect">
            <a:avLst/>
          </a:prstGeom>
        </p:spPr>
      </p:pic>
      <p:sp>
        <p:nvSpPr>
          <p:cNvPr id="32" name="Oval 31">
            <a:extLst>
              <a:ext uri="{FF2B5EF4-FFF2-40B4-BE49-F238E27FC236}">
                <a16:creationId xmlns:a16="http://schemas.microsoft.com/office/drawing/2014/main" id="{9F98CAB0-131B-412A-98DD-27C8A0FB2F83}"/>
              </a:ext>
            </a:extLst>
          </p:cNvPr>
          <p:cNvSpPr/>
          <p:nvPr/>
        </p:nvSpPr>
        <p:spPr bwMode="auto">
          <a:xfrm>
            <a:off x="8549124" y="4367664"/>
            <a:ext cx="798826" cy="798826"/>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868B3386-DA46-4906-B686-2C46081F9C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16821" y="4492142"/>
            <a:ext cx="501551" cy="526451"/>
          </a:xfrm>
          <a:prstGeom prst="rect">
            <a:avLst/>
          </a:prstGeom>
        </p:spPr>
      </p:pic>
      <p:sp>
        <p:nvSpPr>
          <p:cNvPr id="28" name="Oval 27">
            <a:extLst>
              <a:ext uri="{FF2B5EF4-FFF2-40B4-BE49-F238E27FC236}">
                <a16:creationId xmlns:a16="http://schemas.microsoft.com/office/drawing/2014/main" id="{30A1661B-10C2-47A8-B954-228609C1462D}"/>
              </a:ext>
            </a:extLst>
          </p:cNvPr>
          <p:cNvSpPr/>
          <p:nvPr/>
        </p:nvSpPr>
        <p:spPr bwMode="auto">
          <a:xfrm>
            <a:off x="4107253" y="2289714"/>
            <a:ext cx="802997" cy="802997"/>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a:extLst>
              <a:ext uri="{FF2B5EF4-FFF2-40B4-BE49-F238E27FC236}">
                <a16:creationId xmlns:a16="http://schemas.microsoft.com/office/drawing/2014/main" id="{73944197-D637-41EE-9C6C-33941C36FB6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08009" y="2384966"/>
            <a:ext cx="694017" cy="570505"/>
          </a:xfrm>
          <a:prstGeom prst="rect">
            <a:avLst/>
          </a:prstGeom>
        </p:spPr>
      </p:pic>
      <p:sp>
        <p:nvSpPr>
          <p:cNvPr id="50" name="Oval 49">
            <a:extLst>
              <a:ext uri="{FF2B5EF4-FFF2-40B4-BE49-F238E27FC236}">
                <a16:creationId xmlns:a16="http://schemas.microsoft.com/office/drawing/2014/main" id="{BF387C4B-994F-4700-8A6E-1CEF5C7E891B}"/>
              </a:ext>
            </a:extLst>
          </p:cNvPr>
          <p:cNvSpPr/>
          <p:nvPr/>
        </p:nvSpPr>
        <p:spPr bwMode="auto">
          <a:xfrm>
            <a:off x="1346780" y="1230681"/>
            <a:ext cx="802997" cy="802997"/>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2" name="Graphic 51">
            <a:extLst>
              <a:ext uri="{FF2B5EF4-FFF2-40B4-BE49-F238E27FC236}">
                <a16:creationId xmlns:a16="http://schemas.microsoft.com/office/drawing/2014/main" id="{296361FB-2150-439D-8180-F1090679815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47601" y="1463210"/>
            <a:ext cx="584756" cy="307767"/>
          </a:xfrm>
          <a:prstGeom prst="rect">
            <a:avLst/>
          </a:prstGeom>
        </p:spPr>
      </p:pic>
      <p:pic>
        <p:nvPicPr>
          <p:cNvPr id="54" name="Graphic 53">
            <a:extLst>
              <a:ext uri="{FF2B5EF4-FFF2-40B4-BE49-F238E27FC236}">
                <a16:creationId xmlns:a16="http://schemas.microsoft.com/office/drawing/2014/main" id="{FB472970-863A-443E-A077-F9917649BC0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583255" y="1630457"/>
            <a:ext cx="278299" cy="307767"/>
          </a:xfrm>
          <a:prstGeom prst="rect">
            <a:avLst/>
          </a:prstGeom>
        </p:spPr>
      </p:pic>
      <p:pic>
        <p:nvPicPr>
          <p:cNvPr id="56" name="Graphic 55">
            <a:extLst>
              <a:ext uri="{FF2B5EF4-FFF2-40B4-BE49-F238E27FC236}">
                <a16:creationId xmlns:a16="http://schemas.microsoft.com/office/drawing/2014/main" id="{0228955A-A5EC-49CF-9094-9F1F9710C11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518166" y="1026130"/>
            <a:ext cx="460224" cy="498576"/>
          </a:xfrm>
          <a:prstGeom prst="rect">
            <a:avLst/>
          </a:prstGeom>
        </p:spPr>
      </p:pic>
      <p:pic>
        <p:nvPicPr>
          <p:cNvPr id="3" name="Synaptic logo" descr="A picture containing clock&#10;&#10;Description automatically generated">
            <a:extLst>
              <a:ext uri="{FF2B5EF4-FFF2-40B4-BE49-F238E27FC236}">
                <a16:creationId xmlns:a16="http://schemas.microsoft.com/office/drawing/2014/main" id="{F438CB90-721A-48F6-8AFF-D728427DFA2D}"/>
              </a:ext>
            </a:extLst>
          </p:cNvPr>
          <p:cNvPicPr>
            <a:picLocks noChangeAspect="1"/>
          </p:cNvPicPr>
          <p:nvPr/>
        </p:nvPicPr>
        <p:blipFill>
          <a:blip r:embed="rId22"/>
          <a:stretch>
            <a:fillRect/>
          </a:stretch>
        </p:blipFill>
        <p:spPr>
          <a:xfrm>
            <a:off x="5234114" y="2454094"/>
            <a:ext cx="1732208" cy="1732193"/>
          </a:xfrm>
          <a:prstGeom prst="rect">
            <a:avLst/>
          </a:prstGeom>
          <a:effectLst>
            <a:outerShdw blurRad="88900" dist="165100" dir="5400000" algn="t" rotWithShape="0">
              <a:prstClr val="black">
                <a:alpha val="23000"/>
              </a:prstClr>
            </a:outerShdw>
          </a:effectLst>
        </p:spPr>
      </p:pic>
    </p:spTree>
    <p:extLst>
      <p:ext uri="{BB962C8B-B14F-4D97-AF65-F5344CB8AC3E}">
        <p14:creationId xmlns:p14="http://schemas.microsoft.com/office/powerpoint/2010/main" val="9457721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Rectangle 695">
            <a:extLst>
              <a:ext uri="{FF2B5EF4-FFF2-40B4-BE49-F238E27FC236}">
                <a16:creationId xmlns:a16="http://schemas.microsoft.com/office/drawing/2014/main" id="{BC64A52C-9CE9-4018-A8B9-18F6AE7B9C43}"/>
              </a:ext>
            </a:extLst>
          </p:cNvPr>
          <p:cNvSpPr/>
          <p:nvPr/>
        </p:nvSpPr>
        <p:spPr bwMode="auto">
          <a:xfrm>
            <a:off x="8692035" y="536127"/>
            <a:ext cx="2498728" cy="635684"/>
          </a:xfrm>
          <a:prstGeom prst="rect">
            <a:avLst/>
          </a:prstGeom>
          <a:gradFill>
            <a:gsLst>
              <a:gs pos="1000">
                <a:schemeClr val="accent1">
                  <a:lumMod val="50000"/>
                  <a:alpha val="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 Placeholder 2">
            <a:extLst>
              <a:ext uri="{FF2B5EF4-FFF2-40B4-BE49-F238E27FC236}">
                <a16:creationId xmlns:a16="http://schemas.microsoft.com/office/drawing/2014/main" id="{8593FC3C-2C99-0E49-B670-18BF5DAEC811}"/>
              </a:ext>
            </a:extLst>
          </p:cNvPr>
          <p:cNvSpPr txBox="1">
            <a:spLocks/>
          </p:cNvSpPr>
          <p:nvPr/>
        </p:nvSpPr>
        <p:spPr>
          <a:xfrm>
            <a:off x="664643" y="1042267"/>
            <a:ext cx="7747794"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600" b="0" kern="1200" spc="0" baseline="0" dirty="0" smtClean="0">
                <a:solidFill>
                  <a:schemeClr val="tx1"/>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sp>
        <p:nvSpPr>
          <p:cNvPr id="67" name="Title 84">
            <a:extLst>
              <a:ext uri="{FF2B5EF4-FFF2-40B4-BE49-F238E27FC236}">
                <a16:creationId xmlns:a16="http://schemas.microsoft.com/office/drawing/2014/main" id="{F4E3C56C-071A-C54B-BB05-C90B8BE2E24C}"/>
              </a:ext>
            </a:extLst>
          </p:cNvPr>
          <p:cNvSpPr txBox="1">
            <a:spLocks/>
          </p:cNvSpPr>
          <p:nvPr/>
        </p:nvSpPr>
        <p:spPr>
          <a:xfrm>
            <a:off x="586899"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pic>
        <p:nvPicPr>
          <p:cNvPr id="11" name="Graphic 10">
            <a:extLst>
              <a:ext uri="{FF2B5EF4-FFF2-40B4-BE49-F238E27FC236}">
                <a16:creationId xmlns:a16="http://schemas.microsoft.com/office/drawing/2014/main" id="{F90EB1EF-49A5-462E-85DB-0C0654FB74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4108" y="3066293"/>
            <a:ext cx="1632182" cy="908443"/>
          </a:xfrm>
          <a:prstGeom prst="rect">
            <a:avLst/>
          </a:prstGeom>
        </p:spPr>
      </p:pic>
      <p:pic>
        <p:nvPicPr>
          <p:cNvPr id="12" name="Graphic 11">
            <a:extLst>
              <a:ext uri="{FF2B5EF4-FFF2-40B4-BE49-F238E27FC236}">
                <a16:creationId xmlns:a16="http://schemas.microsoft.com/office/drawing/2014/main" id="{1C5DEFAE-B8E0-4065-A2E4-8E6B6102319E}"/>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22609" y="3066293"/>
            <a:ext cx="1632182" cy="908443"/>
          </a:xfrm>
          <a:prstGeom prst="rect">
            <a:avLst/>
          </a:prstGeom>
        </p:spPr>
      </p:pic>
      <p:pic>
        <p:nvPicPr>
          <p:cNvPr id="13" name="Graphic 12">
            <a:extLst>
              <a:ext uri="{FF2B5EF4-FFF2-40B4-BE49-F238E27FC236}">
                <a16:creationId xmlns:a16="http://schemas.microsoft.com/office/drawing/2014/main" id="{32F8D785-0D58-4CEB-A28E-B3AE3356C0C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2944" y="3066293"/>
            <a:ext cx="1632182" cy="908443"/>
          </a:xfrm>
          <a:prstGeom prst="rect">
            <a:avLst/>
          </a:prstGeom>
        </p:spPr>
      </p:pic>
      <p:pic>
        <p:nvPicPr>
          <p:cNvPr id="14" name="Graphic 13">
            <a:extLst>
              <a:ext uri="{FF2B5EF4-FFF2-40B4-BE49-F238E27FC236}">
                <a16:creationId xmlns:a16="http://schemas.microsoft.com/office/drawing/2014/main" id="{83D04FDB-9ACD-48B9-8B3A-CB698262A958}"/>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3827" y="3066293"/>
            <a:ext cx="1632182" cy="908443"/>
          </a:xfrm>
          <a:prstGeom prst="rect">
            <a:avLst/>
          </a:prstGeom>
        </p:spPr>
      </p:pic>
      <p:pic>
        <p:nvPicPr>
          <p:cNvPr id="33" name="Graphic 32">
            <a:extLst>
              <a:ext uri="{FF2B5EF4-FFF2-40B4-BE49-F238E27FC236}">
                <a16:creationId xmlns:a16="http://schemas.microsoft.com/office/drawing/2014/main" id="{183CEA2E-0F5B-4117-86FF-D4034C46D0F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7618" y="2886385"/>
            <a:ext cx="922532" cy="808404"/>
          </a:xfrm>
          <a:prstGeom prst="rect">
            <a:avLst/>
          </a:prstGeom>
        </p:spPr>
      </p:pic>
      <p:sp>
        <p:nvSpPr>
          <p:cNvPr id="42" name="Rectangle 41">
            <a:extLst>
              <a:ext uri="{FF2B5EF4-FFF2-40B4-BE49-F238E27FC236}">
                <a16:creationId xmlns:a16="http://schemas.microsoft.com/office/drawing/2014/main" id="{9B19B74C-B745-469C-93C8-456BDA01102C}"/>
              </a:ext>
            </a:extLst>
          </p:cNvPr>
          <p:cNvSpPr/>
          <p:nvPr/>
        </p:nvSpPr>
        <p:spPr>
          <a:xfrm>
            <a:off x="3646495" y="4286363"/>
            <a:ext cx="2501123" cy="830997"/>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spc="300">
                <a:latin typeface="Segoe UI Semibold" panose="020B0702040204020203" pitchFamily="34" charset="0"/>
                <a:cs typeface="Segoe UI Semibold" panose="020B0702040204020203" pitchFamily="34" charset="0"/>
              </a:rPr>
              <a:t>Optimized engine to interactively query on log data</a:t>
            </a:r>
            <a:endParaRPr kumimoji="0" lang="en-US" sz="1600" i="0" u="none" strike="noStrike" kern="0" cap="none" spc="30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6539B024-65B1-4E8F-A6A2-F856319C5227}"/>
              </a:ext>
            </a:extLst>
          </p:cNvPr>
          <p:cNvSpPr/>
          <p:nvPr/>
        </p:nvSpPr>
        <p:spPr>
          <a:xfrm>
            <a:off x="6460162" y="4273827"/>
            <a:ext cx="2193697" cy="1323439"/>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spc="300">
                <a:latin typeface="Segoe UI Semibold" panose="020B0702040204020203" pitchFamily="34" charset="0"/>
                <a:cs typeface="Segoe UI Semibold" panose="020B0702040204020203" pitchFamily="34" charset="0"/>
              </a:rPr>
              <a:t>Integrated cloud data platform for time series and IoT data</a:t>
            </a:r>
          </a:p>
        </p:txBody>
      </p:sp>
      <p:sp>
        <p:nvSpPr>
          <p:cNvPr id="44" name="Rectangle 43">
            <a:extLst>
              <a:ext uri="{FF2B5EF4-FFF2-40B4-BE49-F238E27FC236}">
                <a16:creationId xmlns:a16="http://schemas.microsoft.com/office/drawing/2014/main" id="{E1240054-F253-4969-B897-7C0C655AECA5}"/>
              </a:ext>
            </a:extLst>
          </p:cNvPr>
          <p:cNvSpPr/>
          <p:nvPr/>
        </p:nvSpPr>
        <p:spPr>
          <a:xfrm>
            <a:off x="8853035" y="4277195"/>
            <a:ext cx="2958439" cy="830997"/>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0" spc="300">
                <a:latin typeface="Segoe UI Semibold" panose="020B0702040204020203" pitchFamily="34" charset="0"/>
                <a:cs typeface="Segoe UI Semibold" panose="020B0702040204020203" pitchFamily="34" charset="0"/>
              </a:rPr>
              <a:t>Automated scaling from Gigabytes</a:t>
            </a:r>
            <a:br>
              <a:rPr lang="en-US" sz="1600" kern="0" spc="300">
                <a:latin typeface="Segoe UI Semibold" panose="020B0702040204020203" pitchFamily="34" charset="0"/>
                <a:cs typeface="Segoe UI Semibold" panose="020B0702040204020203" pitchFamily="34" charset="0"/>
              </a:rPr>
            </a:br>
            <a:r>
              <a:rPr lang="en-US" sz="1600" kern="0" spc="300">
                <a:latin typeface="Segoe UI Semibold" panose="020B0702040204020203" pitchFamily="34" charset="0"/>
                <a:cs typeface="Segoe UI Semibold" panose="020B0702040204020203" pitchFamily="34" charset="0"/>
              </a:rPr>
              <a:t>to Petabytes</a:t>
            </a:r>
          </a:p>
        </p:txBody>
      </p:sp>
      <p:sp>
        <p:nvSpPr>
          <p:cNvPr id="45" name="Rectangle 44">
            <a:extLst>
              <a:ext uri="{FF2B5EF4-FFF2-40B4-BE49-F238E27FC236}">
                <a16:creationId xmlns:a16="http://schemas.microsoft.com/office/drawing/2014/main" id="{8B8B5291-494A-455F-B602-314B7FA19253}"/>
              </a:ext>
            </a:extLst>
          </p:cNvPr>
          <p:cNvSpPr/>
          <p:nvPr/>
        </p:nvSpPr>
        <p:spPr>
          <a:xfrm>
            <a:off x="584200" y="4277195"/>
            <a:ext cx="2501123" cy="830997"/>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0" cap="none" spc="300" normalizeH="0" baseline="0" noProof="0">
                <a:ln>
                  <a:noFill/>
                </a:ln>
                <a:effectLst/>
                <a:uLnTx/>
                <a:uFillTx/>
                <a:latin typeface="Segoe UI Semibold" panose="020B0702040204020203" pitchFamily="34" charset="0"/>
                <a:ea typeface="+mn-ea"/>
                <a:cs typeface="Segoe UI Semibold" panose="020B0702040204020203" pitchFamily="34" charset="0"/>
              </a:rPr>
              <a:t>Near </a:t>
            </a:r>
            <a:r>
              <a:rPr lang="en-US" sz="1600" kern="0" spc="300">
                <a:latin typeface="Segoe UI Semibold" panose="020B0702040204020203" pitchFamily="34" charset="0"/>
                <a:cs typeface="Segoe UI Semibold" panose="020B0702040204020203" pitchFamily="34" charset="0"/>
              </a:rPr>
              <a:t>real-time</a:t>
            </a:r>
            <a:br>
              <a:rPr lang="en-US" sz="1600" kern="0" spc="300">
                <a:latin typeface="Segoe UI Semibold" panose="020B0702040204020203" pitchFamily="34" charset="0"/>
                <a:cs typeface="Segoe UI Semibold" panose="020B0702040204020203" pitchFamily="34" charset="0"/>
              </a:rPr>
            </a:br>
            <a:r>
              <a:rPr kumimoji="0" lang="en-US" sz="1600" i="0" u="none" strike="noStrike" kern="0" cap="none" spc="300" normalizeH="0" baseline="0" noProof="0">
                <a:ln>
                  <a:noFill/>
                </a:ln>
                <a:effectLst/>
                <a:uLnTx/>
                <a:uFillTx/>
                <a:latin typeface="Segoe UI Semibold" panose="020B0702040204020203" pitchFamily="34" charset="0"/>
                <a:ea typeface="+mn-ea"/>
                <a:cs typeface="Segoe UI Semibold" panose="020B0702040204020203" pitchFamily="34" charset="0"/>
              </a:rPr>
              <a:t>insights on big data</a:t>
            </a:r>
          </a:p>
        </p:txBody>
      </p:sp>
      <p:pic>
        <p:nvPicPr>
          <p:cNvPr id="46" name="Graphic 45">
            <a:extLst>
              <a:ext uri="{FF2B5EF4-FFF2-40B4-BE49-F238E27FC236}">
                <a16:creationId xmlns:a16="http://schemas.microsoft.com/office/drawing/2014/main" id="{9CE38C7F-022C-414D-BE07-363E780CA6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4855" y="1975522"/>
            <a:ext cx="1065295" cy="1144034"/>
          </a:xfrm>
          <a:prstGeom prst="rect">
            <a:avLst/>
          </a:prstGeom>
        </p:spPr>
      </p:pic>
      <p:pic>
        <p:nvPicPr>
          <p:cNvPr id="600" name="Graphic 599">
            <a:extLst>
              <a:ext uri="{FF2B5EF4-FFF2-40B4-BE49-F238E27FC236}">
                <a16:creationId xmlns:a16="http://schemas.microsoft.com/office/drawing/2014/main" id="{93294461-12B6-48DE-B746-F1B2223859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09693" y="2946484"/>
            <a:ext cx="1454863" cy="825733"/>
          </a:xfrm>
          <a:prstGeom prst="rect">
            <a:avLst/>
          </a:prstGeom>
        </p:spPr>
      </p:pic>
      <p:pic>
        <p:nvPicPr>
          <p:cNvPr id="598" name="Graphic 597">
            <a:extLst>
              <a:ext uri="{FF2B5EF4-FFF2-40B4-BE49-F238E27FC236}">
                <a16:creationId xmlns:a16="http://schemas.microsoft.com/office/drawing/2014/main" id="{AE4C4D56-E5D2-489B-837C-21BAD5687A1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07067" y="2852360"/>
            <a:ext cx="1454863" cy="825733"/>
          </a:xfrm>
          <a:prstGeom prst="rect">
            <a:avLst/>
          </a:prstGeom>
        </p:spPr>
      </p:pic>
      <p:pic>
        <p:nvPicPr>
          <p:cNvPr id="604" name="Graphic 603">
            <a:extLst>
              <a:ext uri="{FF2B5EF4-FFF2-40B4-BE49-F238E27FC236}">
                <a16:creationId xmlns:a16="http://schemas.microsoft.com/office/drawing/2014/main" id="{F1E21DED-DEB4-4760-A9C0-B5F7AFFF57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20640" y="3050589"/>
            <a:ext cx="1030287" cy="639274"/>
          </a:xfrm>
          <a:prstGeom prst="rect">
            <a:avLst/>
          </a:prstGeom>
        </p:spPr>
      </p:pic>
      <p:pic>
        <p:nvPicPr>
          <p:cNvPr id="602" name="Graphic 601">
            <a:extLst>
              <a:ext uri="{FF2B5EF4-FFF2-40B4-BE49-F238E27FC236}">
                <a16:creationId xmlns:a16="http://schemas.microsoft.com/office/drawing/2014/main" id="{4D575CB1-84F2-4513-AB1E-B26ABF6C05C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858712" y="2172248"/>
            <a:ext cx="1182131" cy="1165769"/>
          </a:xfrm>
          <a:prstGeom prst="rect">
            <a:avLst/>
          </a:prstGeom>
        </p:spPr>
      </p:pic>
      <p:pic>
        <p:nvPicPr>
          <p:cNvPr id="606" name="Graphic 605">
            <a:extLst>
              <a:ext uri="{FF2B5EF4-FFF2-40B4-BE49-F238E27FC236}">
                <a16:creationId xmlns:a16="http://schemas.microsoft.com/office/drawing/2014/main" id="{93BF7DAB-A87E-4392-A562-C15A931E1D9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529043" y="2291425"/>
            <a:ext cx="617966" cy="555387"/>
          </a:xfrm>
          <a:prstGeom prst="rect">
            <a:avLst/>
          </a:prstGeom>
          <a:effectLst>
            <a:outerShdw blurRad="50800" dist="114300" dir="2700000" algn="tl" rotWithShape="0">
              <a:prstClr val="black">
                <a:alpha val="40000"/>
              </a:prstClr>
            </a:outerShdw>
          </a:effectLst>
        </p:spPr>
      </p:pic>
      <p:pic>
        <p:nvPicPr>
          <p:cNvPr id="608" name="Graphic 607">
            <a:extLst>
              <a:ext uri="{FF2B5EF4-FFF2-40B4-BE49-F238E27FC236}">
                <a16:creationId xmlns:a16="http://schemas.microsoft.com/office/drawing/2014/main" id="{12184BA3-5E4B-42F6-BD99-BA2E6BAD715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078300" y="2452203"/>
            <a:ext cx="425404" cy="414768"/>
          </a:xfrm>
          <a:prstGeom prst="rect">
            <a:avLst/>
          </a:prstGeom>
        </p:spPr>
      </p:pic>
      <p:pic>
        <p:nvPicPr>
          <p:cNvPr id="610" name="Graphic 609">
            <a:extLst>
              <a:ext uri="{FF2B5EF4-FFF2-40B4-BE49-F238E27FC236}">
                <a16:creationId xmlns:a16="http://schemas.microsoft.com/office/drawing/2014/main" id="{4A50F418-316A-4DE3-9AEC-F931F3D9620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052754" y="2801593"/>
            <a:ext cx="404743" cy="449303"/>
          </a:xfrm>
          <a:prstGeom prst="rect">
            <a:avLst/>
          </a:prstGeom>
        </p:spPr>
      </p:pic>
      <p:sp>
        <p:nvSpPr>
          <p:cNvPr id="684" name="Oval 683">
            <a:extLst>
              <a:ext uri="{FF2B5EF4-FFF2-40B4-BE49-F238E27FC236}">
                <a16:creationId xmlns:a16="http://schemas.microsoft.com/office/drawing/2014/main" id="{91494228-8E9F-4111-8C24-934C45357AB8}"/>
              </a:ext>
            </a:extLst>
          </p:cNvPr>
          <p:cNvSpPr/>
          <p:nvPr/>
        </p:nvSpPr>
        <p:spPr bwMode="auto">
          <a:xfrm>
            <a:off x="9984897" y="3375626"/>
            <a:ext cx="462861" cy="236285"/>
          </a:xfrm>
          <a:prstGeom prst="ellipse">
            <a:avLst/>
          </a:prstGeom>
          <a:noFill/>
          <a:ln>
            <a:solidFill>
              <a:schemeClr val="accent2">
                <a:alpha val="20000"/>
              </a:schemeClr>
            </a:solidFill>
            <a:headEnd type="none" w="med" len="med"/>
            <a:tailEnd type="none" w="med" len="med"/>
          </a:ln>
          <a:effectLst>
            <a:glow rad="63500">
              <a:schemeClr val="accent2">
                <a:satMod val="175000"/>
                <a:alpha val="23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5" name="Oval 684">
            <a:extLst>
              <a:ext uri="{FF2B5EF4-FFF2-40B4-BE49-F238E27FC236}">
                <a16:creationId xmlns:a16="http://schemas.microsoft.com/office/drawing/2014/main" id="{722FABEC-715B-4675-98C1-CB82C50F3F8F}"/>
              </a:ext>
            </a:extLst>
          </p:cNvPr>
          <p:cNvSpPr/>
          <p:nvPr/>
        </p:nvSpPr>
        <p:spPr bwMode="auto">
          <a:xfrm>
            <a:off x="9769313" y="3067034"/>
            <a:ext cx="894028" cy="456391"/>
          </a:xfrm>
          <a:prstGeom prst="ellipse">
            <a:avLst/>
          </a:prstGeom>
          <a:noFill/>
          <a:ln>
            <a:solidFill>
              <a:schemeClr val="accent2">
                <a:alpha val="54000"/>
              </a:schemeClr>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6" name="Oval 685">
            <a:extLst>
              <a:ext uri="{FF2B5EF4-FFF2-40B4-BE49-F238E27FC236}">
                <a16:creationId xmlns:a16="http://schemas.microsoft.com/office/drawing/2014/main" id="{B549886A-1C83-43D9-A507-C661A75F994B}"/>
              </a:ext>
            </a:extLst>
          </p:cNvPr>
          <p:cNvSpPr/>
          <p:nvPr/>
        </p:nvSpPr>
        <p:spPr bwMode="auto">
          <a:xfrm>
            <a:off x="9642405" y="2829887"/>
            <a:ext cx="1147844" cy="585961"/>
          </a:xfrm>
          <a:prstGeom prst="ellipse">
            <a:avLst/>
          </a:prstGeom>
          <a:noFill/>
          <a:ln>
            <a:solidFill>
              <a:schemeClr val="accent2"/>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82" name="Graphic 681">
            <a:extLst>
              <a:ext uri="{FF2B5EF4-FFF2-40B4-BE49-F238E27FC236}">
                <a16:creationId xmlns:a16="http://schemas.microsoft.com/office/drawing/2014/main" id="{D7A6935C-E9E2-4592-B7C7-E96C9CD4FE2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794854" y="2280250"/>
            <a:ext cx="840481" cy="974194"/>
          </a:xfrm>
          <a:prstGeom prst="rect">
            <a:avLst/>
          </a:prstGeom>
        </p:spPr>
      </p:pic>
      <p:pic>
        <p:nvPicPr>
          <p:cNvPr id="692" name="Graphic 691">
            <a:extLst>
              <a:ext uri="{FF2B5EF4-FFF2-40B4-BE49-F238E27FC236}">
                <a16:creationId xmlns:a16="http://schemas.microsoft.com/office/drawing/2014/main" id="{A1933AD7-CBB5-44FF-ADAC-12005C3E764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955310" y="2005070"/>
            <a:ext cx="475841" cy="1025113"/>
          </a:xfrm>
          <a:prstGeom prst="rect">
            <a:avLst/>
          </a:prstGeom>
        </p:spPr>
      </p:pic>
      <p:pic>
        <p:nvPicPr>
          <p:cNvPr id="688" name="Graphic 687">
            <a:extLst>
              <a:ext uri="{FF2B5EF4-FFF2-40B4-BE49-F238E27FC236}">
                <a16:creationId xmlns:a16="http://schemas.microsoft.com/office/drawing/2014/main" id="{57715140-5C5C-4FFF-85CD-C2F6E0E21D1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290609" y="2247879"/>
            <a:ext cx="697540" cy="687128"/>
          </a:xfrm>
          <a:prstGeom prst="rect">
            <a:avLst/>
          </a:prstGeom>
        </p:spPr>
      </p:pic>
      <p:pic>
        <p:nvPicPr>
          <p:cNvPr id="690" name="Graphic 689">
            <a:extLst>
              <a:ext uri="{FF2B5EF4-FFF2-40B4-BE49-F238E27FC236}">
                <a16:creationId xmlns:a16="http://schemas.microsoft.com/office/drawing/2014/main" id="{D4BB9CAE-E87D-46AF-9D94-5A77ECD0F65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818518" y="2436330"/>
            <a:ext cx="450880" cy="700600"/>
          </a:xfrm>
          <a:prstGeom prst="rect">
            <a:avLst/>
          </a:prstGeom>
        </p:spPr>
      </p:pic>
      <p:pic>
        <p:nvPicPr>
          <p:cNvPr id="694" name="Graphic 693">
            <a:extLst>
              <a:ext uri="{FF2B5EF4-FFF2-40B4-BE49-F238E27FC236}">
                <a16:creationId xmlns:a16="http://schemas.microsoft.com/office/drawing/2014/main" id="{56CAEB99-5657-46AB-8FD2-CE50E56F6E49}"/>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239042" y="1845880"/>
            <a:ext cx="697540" cy="606323"/>
          </a:xfrm>
          <a:prstGeom prst="rect">
            <a:avLst/>
          </a:prstGeom>
        </p:spPr>
      </p:pic>
      <p:sp>
        <p:nvSpPr>
          <p:cNvPr id="698" name="Oval 697">
            <a:extLst>
              <a:ext uri="{FF2B5EF4-FFF2-40B4-BE49-F238E27FC236}">
                <a16:creationId xmlns:a16="http://schemas.microsoft.com/office/drawing/2014/main" id="{2FF97952-3512-4AF6-97CB-0BE2A64D5D28}"/>
              </a:ext>
            </a:extLst>
          </p:cNvPr>
          <p:cNvSpPr/>
          <p:nvPr/>
        </p:nvSpPr>
        <p:spPr bwMode="auto">
          <a:xfrm>
            <a:off x="10876181" y="460334"/>
            <a:ext cx="787270" cy="787270"/>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sp>
        <p:nvSpPr>
          <p:cNvPr id="708" name="Title 707">
            <a:extLst>
              <a:ext uri="{FF2B5EF4-FFF2-40B4-BE49-F238E27FC236}">
                <a16:creationId xmlns:a16="http://schemas.microsoft.com/office/drawing/2014/main" id="{5723DF26-CAA0-4FE0-BE9F-8E89D5EE6DFA}"/>
              </a:ext>
            </a:extLst>
          </p:cNvPr>
          <p:cNvSpPr>
            <a:spLocks noGrp="1"/>
          </p:cNvSpPr>
          <p:nvPr>
            <p:ph type="title"/>
          </p:nvPr>
        </p:nvSpPr>
        <p:spPr>
          <a:xfrm>
            <a:off x="588263" y="457200"/>
            <a:ext cx="11018520" cy="553998"/>
          </a:xfrm>
        </p:spPr>
        <p:txBody>
          <a:bodyPr/>
          <a:lstStyle/>
          <a:p>
            <a:r>
              <a:rPr lang="en-US"/>
              <a:t>Key pillars of Azure Synapse data explorer</a:t>
            </a:r>
          </a:p>
        </p:txBody>
      </p:sp>
      <p:pic>
        <p:nvPicPr>
          <p:cNvPr id="2" name="Synaptic logo" descr="A picture containing clock&#10;&#10;Description automatically generated">
            <a:extLst>
              <a:ext uri="{FF2B5EF4-FFF2-40B4-BE49-F238E27FC236}">
                <a16:creationId xmlns:a16="http://schemas.microsoft.com/office/drawing/2014/main" id="{76443036-920B-4C25-B0A5-B423041ACE68}"/>
              </a:ext>
            </a:extLst>
          </p:cNvPr>
          <p:cNvPicPr>
            <a:picLocks noChangeAspect="1"/>
          </p:cNvPicPr>
          <p:nvPr/>
        </p:nvPicPr>
        <p:blipFill>
          <a:blip r:embed="rId33"/>
          <a:stretch>
            <a:fillRect/>
          </a:stretch>
        </p:blipFill>
        <p:spPr>
          <a:xfrm>
            <a:off x="10992142" y="584663"/>
            <a:ext cx="538617" cy="538612"/>
          </a:xfrm>
          <a:prstGeom prst="rect">
            <a:avLst/>
          </a:prstGeom>
          <a:effectLst>
            <a:outerShdw blurRad="38100" dist="76200" dir="5400000" algn="t" rotWithShape="0">
              <a:prstClr val="black">
                <a:alpha val="23000"/>
              </a:prstClr>
            </a:outerShdw>
          </a:effectLst>
        </p:spPr>
      </p:pic>
    </p:spTree>
    <p:extLst>
      <p:ext uri="{BB962C8B-B14F-4D97-AF65-F5344CB8AC3E}">
        <p14:creationId xmlns:p14="http://schemas.microsoft.com/office/powerpoint/2010/main" val="19136564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28F6FDE-8B65-4574-9508-D4D93AE15408}"/>
              </a:ext>
            </a:extLst>
          </p:cNvPr>
          <p:cNvSpPr/>
          <p:nvPr/>
        </p:nvSpPr>
        <p:spPr bwMode="auto">
          <a:xfrm>
            <a:off x="3562567" y="950496"/>
            <a:ext cx="5089357" cy="5089357"/>
          </a:xfrm>
          <a:prstGeom prst="ellipse">
            <a:avLst/>
          </a:prstGeom>
          <a:noFill/>
          <a:ln w="19050">
            <a:solidFill>
              <a:schemeClr val="accent2">
                <a:alpha val="5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0CD3692C-6400-459D-AB55-5A21BFE2C88E}"/>
              </a:ext>
            </a:extLst>
          </p:cNvPr>
          <p:cNvSpPr/>
          <p:nvPr/>
        </p:nvSpPr>
        <p:spPr bwMode="auto">
          <a:xfrm>
            <a:off x="584200" y="4244500"/>
            <a:ext cx="3816396" cy="1323439"/>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F6C3CCE1-CE76-44FF-AA8C-11D417AF817F}"/>
              </a:ext>
            </a:extLst>
          </p:cNvPr>
          <p:cNvSpPr/>
          <p:nvPr/>
        </p:nvSpPr>
        <p:spPr bwMode="auto">
          <a:xfrm>
            <a:off x="8175888" y="2859873"/>
            <a:ext cx="3816396" cy="1414052"/>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8A74C22A-71A3-45BB-AE3A-E607FAA94E27}"/>
              </a:ext>
            </a:extLst>
          </p:cNvPr>
          <p:cNvSpPr/>
          <p:nvPr/>
        </p:nvSpPr>
        <p:spPr bwMode="auto">
          <a:xfrm>
            <a:off x="611226" y="1590471"/>
            <a:ext cx="3816396" cy="138769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CF4A31A-143B-4E21-BDEB-2EE61623C762}"/>
              </a:ext>
            </a:extLst>
          </p:cNvPr>
          <p:cNvSpPr>
            <a:spLocks noGrp="1"/>
          </p:cNvSpPr>
          <p:nvPr>
            <p:ph type="title"/>
          </p:nvPr>
        </p:nvSpPr>
        <p:spPr>
          <a:xfrm>
            <a:off x="588263" y="457200"/>
            <a:ext cx="11018520" cy="553998"/>
          </a:xfrm>
        </p:spPr>
        <p:txBody>
          <a:bodyPr/>
          <a:lstStyle/>
          <a:p>
            <a:r>
              <a:rPr lang="en-US"/>
              <a:t>Scenarios</a:t>
            </a:r>
          </a:p>
        </p:txBody>
      </p:sp>
      <p:sp>
        <p:nvSpPr>
          <p:cNvPr id="4" name="TextBox 3">
            <a:extLst>
              <a:ext uri="{FF2B5EF4-FFF2-40B4-BE49-F238E27FC236}">
                <a16:creationId xmlns:a16="http://schemas.microsoft.com/office/drawing/2014/main" id="{F229A169-6390-4679-BAF4-DB7495712BB9}"/>
              </a:ext>
            </a:extLst>
          </p:cNvPr>
          <p:cNvSpPr txBox="1"/>
          <p:nvPr/>
        </p:nvSpPr>
        <p:spPr>
          <a:xfrm>
            <a:off x="9127700" y="2871588"/>
            <a:ext cx="2995930" cy="1323439"/>
          </a:xfrm>
          <a:prstGeom prst="rect">
            <a:avLst/>
          </a:prstGeom>
          <a:noFill/>
        </p:spPr>
        <p:txBody>
          <a:bodyPr wrap="square">
            <a:spAutoFit/>
          </a:bodyPr>
          <a:lstStyle/>
          <a:p>
            <a:pPr marL="225425" indent="-225425">
              <a:spcBef>
                <a:spcPts val="1200"/>
              </a:spcBef>
              <a:buSzPct val="90000"/>
              <a:buFont typeface="Arial" panose="020B0604020202020204" pitchFamily="34" charset="0"/>
              <a:buChar char="•"/>
              <a:defRPr/>
            </a:pPr>
            <a:r>
              <a:rPr lang="en-US" sz="2000"/>
              <a:t>Security log analytics</a:t>
            </a:r>
          </a:p>
          <a:p>
            <a:pPr marL="225425" indent="-225425">
              <a:spcBef>
                <a:spcPts val="1200"/>
              </a:spcBef>
              <a:buSzPct val="90000"/>
              <a:buFont typeface="Arial" panose="020B0604020202020204" pitchFamily="34" charset="0"/>
              <a:buChar char="•"/>
              <a:defRPr/>
            </a:pPr>
            <a:r>
              <a:rPr lang="en-US" sz="2000"/>
              <a:t>IoT analytics solutions</a:t>
            </a:r>
          </a:p>
          <a:p>
            <a:pPr marL="225425" indent="-225425">
              <a:spcBef>
                <a:spcPts val="1200"/>
              </a:spcBef>
              <a:buSzPct val="90000"/>
              <a:buFont typeface="Arial" panose="020B0604020202020204" pitchFamily="34" charset="0"/>
              <a:buChar char="•"/>
              <a:defRPr/>
            </a:pPr>
            <a:r>
              <a:rPr lang="en-US" sz="2000"/>
              <a:t>ISV workloads</a:t>
            </a:r>
          </a:p>
        </p:txBody>
      </p:sp>
      <p:sp>
        <p:nvSpPr>
          <p:cNvPr id="3" name="TextBox 2">
            <a:extLst>
              <a:ext uri="{FF2B5EF4-FFF2-40B4-BE49-F238E27FC236}">
                <a16:creationId xmlns:a16="http://schemas.microsoft.com/office/drawing/2014/main" id="{E55FCA68-75C2-46B1-9F75-0C4FBDE8A178}"/>
              </a:ext>
            </a:extLst>
          </p:cNvPr>
          <p:cNvSpPr txBox="1"/>
          <p:nvPr/>
        </p:nvSpPr>
        <p:spPr>
          <a:xfrm>
            <a:off x="648423" y="4273924"/>
            <a:ext cx="2862410" cy="1323439"/>
          </a:xfrm>
          <a:prstGeom prst="rect">
            <a:avLst/>
          </a:prstGeom>
          <a:noFill/>
        </p:spPr>
        <p:txBody>
          <a:bodyPr wrap="square" lIns="91440" tIns="45720" rIns="91440" bIns="45720" anchor="t">
            <a:spAutoFit/>
          </a:bodyPr>
          <a:lstStyle/>
          <a:p>
            <a:pPr algn="r">
              <a:spcBef>
                <a:spcPts val="1200"/>
              </a:spcBef>
              <a:buSzPct val="90000"/>
              <a:defRPr/>
            </a:pPr>
            <a:r>
              <a:rPr lang="en-US" sz="2000"/>
              <a:t>Centralized near real-time observability solutions from all telemetry sources</a:t>
            </a:r>
          </a:p>
        </p:txBody>
      </p:sp>
      <p:sp>
        <p:nvSpPr>
          <p:cNvPr id="7" name="TextBox 6">
            <a:extLst>
              <a:ext uri="{FF2B5EF4-FFF2-40B4-BE49-F238E27FC236}">
                <a16:creationId xmlns:a16="http://schemas.microsoft.com/office/drawing/2014/main" id="{7E8E7E54-7CE4-439A-BD3E-7F403D941FC2}"/>
              </a:ext>
            </a:extLst>
          </p:cNvPr>
          <p:cNvSpPr txBox="1"/>
          <p:nvPr/>
        </p:nvSpPr>
        <p:spPr>
          <a:xfrm>
            <a:off x="709253" y="1614218"/>
            <a:ext cx="2801579" cy="1323439"/>
          </a:xfrm>
          <a:prstGeom prst="rect">
            <a:avLst/>
          </a:prstGeom>
          <a:noFill/>
        </p:spPr>
        <p:txBody>
          <a:bodyPr wrap="square">
            <a:spAutoFit/>
          </a:bodyPr>
          <a:lstStyle/>
          <a:p>
            <a:pPr algn="r">
              <a:spcBef>
                <a:spcPts val="1200"/>
              </a:spcBef>
              <a:buSzPct val="90000"/>
              <a:defRPr/>
            </a:pPr>
            <a:r>
              <a:rPr lang="en-US" sz="2000">
                <a:effectLst/>
                <a:latin typeface="Segoe UI"/>
                <a:cs typeface="Segoe UI"/>
              </a:rPr>
              <a:t>Building near real-time Big Data analytics on custom event</a:t>
            </a:r>
            <a:r>
              <a:rPr lang="en-US" sz="2000">
                <a:latin typeface="Segoe UI"/>
                <a:cs typeface="Segoe UI"/>
              </a:rPr>
              <a:t>/</a:t>
            </a:r>
            <a:r>
              <a:rPr lang="en-US" sz="2000">
                <a:effectLst/>
                <a:latin typeface="Segoe UI"/>
                <a:cs typeface="Segoe UI"/>
              </a:rPr>
              <a:t>logs data</a:t>
            </a:r>
          </a:p>
        </p:txBody>
      </p:sp>
      <p:pic>
        <p:nvPicPr>
          <p:cNvPr id="6" name="Picture 5" descr="Diagram&#10;&#10;Description automatically generated">
            <a:extLst>
              <a:ext uri="{FF2B5EF4-FFF2-40B4-BE49-F238E27FC236}">
                <a16:creationId xmlns:a16="http://schemas.microsoft.com/office/drawing/2014/main" id="{1349FA69-04C2-4910-9DF3-4F8137FE8AE4}"/>
              </a:ext>
            </a:extLst>
          </p:cNvPr>
          <p:cNvPicPr>
            <a:picLocks noChangeAspect="1"/>
          </p:cNvPicPr>
          <p:nvPr/>
        </p:nvPicPr>
        <p:blipFill rotWithShape="1">
          <a:blip r:embed="rId3">
            <a:extLst>
              <a:ext uri="{28A0092B-C50C-407E-A947-70E740481C1C}">
                <a14:useLocalDpi xmlns:a14="http://schemas.microsoft.com/office/drawing/2010/main" val="0"/>
              </a:ext>
            </a:extLst>
          </a:blip>
          <a:srcRect l="37519" t="2921" r="1647" b="5641"/>
          <a:stretch/>
        </p:blipFill>
        <p:spPr>
          <a:xfrm>
            <a:off x="3708291" y="1091359"/>
            <a:ext cx="4797909" cy="4807630"/>
          </a:xfrm>
          <a:prstGeom prst="ellipse">
            <a:avLst/>
          </a:prstGeom>
        </p:spPr>
      </p:pic>
      <p:sp>
        <p:nvSpPr>
          <p:cNvPr id="8" name="Oval 7">
            <a:extLst>
              <a:ext uri="{FF2B5EF4-FFF2-40B4-BE49-F238E27FC236}">
                <a16:creationId xmlns:a16="http://schemas.microsoft.com/office/drawing/2014/main" id="{03C4B032-DF9F-4E08-81C4-A14EDB7446D4}"/>
              </a:ext>
            </a:extLst>
          </p:cNvPr>
          <p:cNvSpPr/>
          <p:nvPr/>
        </p:nvSpPr>
        <p:spPr bwMode="auto">
          <a:xfrm>
            <a:off x="3656556" y="1754669"/>
            <a:ext cx="1045736" cy="1045736"/>
          </a:xfrm>
          <a:prstGeom prst="ellipse">
            <a:avLst/>
          </a:prstGeom>
          <a:solidFill>
            <a:schemeClr val="bg1"/>
          </a:solidFill>
          <a:ln>
            <a:solidFill>
              <a:schemeClr val="accent1"/>
            </a:solid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DD7FAEAB-3092-43BC-8F30-049B37029D6E}"/>
              </a:ext>
            </a:extLst>
          </p:cNvPr>
          <p:cNvSpPr/>
          <p:nvPr/>
        </p:nvSpPr>
        <p:spPr bwMode="auto">
          <a:xfrm>
            <a:off x="7849483" y="3065034"/>
            <a:ext cx="1045736" cy="1045736"/>
          </a:xfrm>
          <a:prstGeom prst="ellipse">
            <a:avLst/>
          </a:prstGeom>
          <a:solidFill>
            <a:schemeClr val="bg1"/>
          </a:solidFill>
          <a:ln>
            <a:solidFill>
              <a:schemeClr val="accent1"/>
            </a:solid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3A49E6E0-1894-4FED-93FA-4711CB645A41}"/>
              </a:ext>
            </a:extLst>
          </p:cNvPr>
          <p:cNvSpPr/>
          <p:nvPr/>
        </p:nvSpPr>
        <p:spPr bwMode="auto">
          <a:xfrm>
            <a:off x="3645340" y="4244500"/>
            <a:ext cx="1045736" cy="1045736"/>
          </a:xfrm>
          <a:prstGeom prst="ellipse">
            <a:avLst/>
          </a:prstGeom>
          <a:solidFill>
            <a:schemeClr val="bg1"/>
          </a:solidFill>
          <a:ln>
            <a:solidFill>
              <a:schemeClr val="accent1"/>
            </a:solid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223F1D00-58BF-44B5-9157-39D0FD5703F5}"/>
              </a:ext>
            </a:extLst>
          </p:cNvPr>
          <p:cNvGrpSpPr/>
          <p:nvPr/>
        </p:nvGrpSpPr>
        <p:grpSpPr>
          <a:xfrm>
            <a:off x="3783288" y="1562746"/>
            <a:ext cx="647961" cy="1045736"/>
            <a:chOff x="1404855" y="1770985"/>
            <a:chExt cx="1065295" cy="1719267"/>
          </a:xfrm>
        </p:grpSpPr>
        <p:pic>
          <p:nvPicPr>
            <p:cNvPr id="15" name="Graphic 14">
              <a:extLst>
                <a:ext uri="{FF2B5EF4-FFF2-40B4-BE49-F238E27FC236}">
                  <a16:creationId xmlns:a16="http://schemas.microsoft.com/office/drawing/2014/main" id="{48F992E9-BC93-4AAB-9981-96D1F97ECFF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47618" y="2681848"/>
              <a:ext cx="922532" cy="808404"/>
            </a:xfrm>
            <a:prstGeom prst="rect">
              <a:avLst/>
            </a:prstGeom>
          </p:spPr>
        </p:pic>
        <p:pic>
          <p:nvPicPr>
            <p:cNvPr id="17" name="Graphic 16">
              <a:extLst>
                <a:ext uri="{FF2B5EF4-FFF2-40B4-BE49-F238E27FC236}">
                  <a16:creationId xmlns:a16="http://schemas.microsoft.com/office/drawing/2014/main" id="{9AE45327-8782-4F72-A2BA-2C7E50B3AA8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04855" y="1770985"/>
              <a:ext cx="1065295" cy="1144034"/>
            </a:xfrm>
            <a:prstGeom prst="rect">
              <a:avLst/>
            </a:prstGeom>
          </p:spPr>
        </p:pic>
      </p:grpSp>
      <p:grpSp>
        <p:nvGrpSpPr>
          <p:cNvPr id="42" name="Group 41">
            <a:extLst>
              <a:ext uri="{FF2B5EF4-FFF2-40B4-BE49-F238E27FC236}">
                <a16:creationId xmlns:a16="http://schemas.microsoft.com/office/drawing/2014/main" id="{21BCC680-ABE1-4714-A7BD-0E6B48838BAB}"/>
              </a:ext>
            </a:extLst>
          </p:cNvPr>
          <p:cNvGrpSpPr/>
          <p:nvPr/>
        </p:nvGrpSpPr>
        <p:grpSpPr>
          <a:xfrm>
            <a:off x="7796119" y="3172375"/>
            <a:ext cx="1260911" cy="744396"/>
            <a:chOff x="6529043" y="1967711"/>
            <a:chExt cx="1974661" cy="1165769"/>
          </a:xfrm>
        </p:grpSpPr>
        <p:pic>
          <p:nvPicPr>
            <p:cNvPr id="35" name="Graphic 34">
              <a:extLst>
                <a:ext uri="{FF2B5EF4-FFF2-40B4-BE49-F238E27FC236}">
                  <a16:creationId xmlns:a16="http://schemas.microsoft.com/office/drawing/2014/main" id="{96420883-477F-4E49-B35F-C75A054C52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58712" y="1967711"/>
              <a:ext cx="1182131" cy="1165769"/>
            </a:xfrm>
            <a:prstGeom prst="rect">
              <a:avLst/>
            </a:prstGeom>
          </p:spPr>
        </p:pic>
        <p:pic>
          <p:nvPicPr>
            <p:cNvPr id="37" name="Graphic 36">
              <a:extLst>
                <a:ext uri="{FF2B5EF4-FFF2-40B4-BE49-F238E27FC236}">
                  <a16:creationId xmlns:a16="http://schemas.microsoft.com/office/drawing/2014/main" id="{61E3CA62-46AD-4920-B362-24034F889E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29043" y="2086888"/>
              <a:ext cx="617966" cy="555387"/>
            </a:xfrm>
            <a:prstGeom prst="rect">
              <a:avLst/>
            </a:prstGeom>
            <a:effectLst>
              <a:outerShdw blurRad="50800" dist="114300" dir="2700000" algn="tl" rotWithShape="0">
                <a:prstClr val="black">
                  <a:alpha val="40000"/>
                </a:prstClr>
              </a:outerShdw>
            </a:effectLst>
          </p:spPr>
        </p:pic>
        <p:pic>
          <p:nvPicPr>
            <p:cNvPr id="39" name="Graphic 38">
              <a:extLst>
                <a:ext uri="{FF2B5EF4-FFF2-40B4-BE49-F238E27FC236}">
                  <a16:creationId xmlns:a16="http://schemas.microsoft.com/office/drawing/2014/main" id="{CF069EAA-CD06-4E34-889C-7C64F6DCA5D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78300" y="2247666"/>
              <a:ext cx="425404" cy="414768"/>
            </a:xfrm>
            <a:prstGeom prst="rect">
              <a:avLst/>
            </a:prstGeom>
          </p:spPr>
        </p:pic>
        <p:pic>
          <p:nvPicPr>
            <p:cNvPr id="41" name="Graphic 40">
              <a:extLst>
                <a:ext uri="{FF2B5EF4-FFF2-40B4-BE49-F238E27FC236}">
                  <a16:creationId xmlns:a16="http://schemas.microsoft.com/office/drawing/2014/main" id="{8C0BFC17-4837-4080-9E14-295CA8FCEB7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52754" y="2597056"/>
              <a:ext cx="404743" cy="449303"/>
            </a:xfrm>
            <a:prstGeom prst="rect">
              <a:avLst/>
            </a:prstGeom>
          </p:spPr>
        </p:pic>
      </p:grpSp>
      <p:pic>
        <p:nvPicPr>
          <p:cNvPr id="50" name="Graphic 49">
            <a:extLst>
              <a:ext uri="{FF2B5EF4-FFF2-40B4-BE49-F238E27FC236}">
                <a16:creationId xmlns:a16="http://schemas.microsoft.com/office/drawing/2014/main" id="{9665F6E7-562D-4E44-A94D-0CEA6665E8A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753770" y="4478142"/>
            <a:ext cx="820815" cy="432008"/>
          </a:xfrm>
          <a:prstGeom prst="rect">
            <a:avLst/>
          </a:prstGeom>
        </p:spPr>
      </p:pic>
      <p:pic>
        <p:nvPicPr>
          <p:cNvPr id="48" name="Graphic 47">
            <a:extLst>
              <a:ext uri="{FF2B5EF4-FFF2-40B4-BE49-F238E27FC236}">
                <a16:creationId xmlns:a16="http://schemas.microsoft.com/office/drawing/2014/main" id="{8CA0E4A6-DAEB-4FC8-8CBE-661846E1614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824517" y="4581487"/>
            <a:ext cx="564098" cy="550039"/>
          </a:xfrm>
          <a:prstGeom prst="rect">
            <a:avLst/>
          </a:prstGeom>
        </p:spPr>
      </p:pic>
    </p:spTree>
    <p:extLst>
      <p:ext uri="{BB962C8B-B14F-4D97-AF65-F5344CB8AC3E}">
        <p14:creationId xmlns:p14="http://schemas.microsoft.com/office/powerpoint/2010/main" val="2289100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6"/>
          <p:cNvSpPr>
            <a:spLocks noGrp="1"/>
          </p:cNvSpPr>
          <p:nvPr>
            <p:ph type="title"/>
          </p:nvPr>
        </p:nvSpPr>
        <p:spPr/>
        <p:txBody>
          <a:bodyPr/>
          <a:lstStyle/>
          <a:p>
            <a:r>
              <a:rPr lang="en-US"/>
              <a:t>Common use cases across industries</a:t>
            </a:r>
          </a:p>
        </p:txBody>
      </p:sp>
      <p:sp>
        <p:nvSpPr>
          <p:cNvPr id="148" name="Shape 8096">
            <a:extLst>
              <a:ext uri="{FF2B5EF4-FFF2-40B4-BE49-F238E27FC236}">
                <a16:creationId xmlns:a16="http://schemas.microsoft.com/office/drawing/2014/main" id="{92D55973-8490-4149-B9F7-76AF45BC5A34}"/>
              </a:ext>
            </a:extLst>
          </p:cNvPr>
          <p:cNvSpPr/>
          <p:nvPr/>
        </p:nvSpPr>
        <p:spPr>
          <a:xfrm>
            <a:off x="591529" y="2487567"/>
            <a:ext cx="135758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Source Sans Pro"/>
                <a:cs typeface="Source Sans Pro"/>
                <a:sym typeface="Source Sans Pro"/>
              </a:rPr>
              <a:t>Web Analytics, IoT Analytics</a:t>
            </a:r>
            <a:endParaRPr kumimoji="0" lang="en-US" sz="1400" b="0" i="0" u="none" strike="noStrike" kern="1200" cap="none" spc="0" normalizeH="0" baseline="0" noProof="0">
              <a:ln>
                <a:noFill/>
              </a:ln>
              <a:effectLst/>
              <a:uLnTx/>
              <a:uFillTx/>
              <a:latin typeface="Segoe UI"/>
              <a:ea typeface="+mn-ea"/>
              <a:cs typeface="Segoe UI" panose="020B0502040204020203" pitchFamily="34" charset="0"/>
            </a:endParaRPr>
          </a:p>
        </p:txBody>
      </p:sp>
      <p:sp>
        <p:nvSpPr>
          <p:cNvPr id="150" name="Title 16">
            <a:extLst>
              <a:ext uri="{FF2B5EF4-FFF2-40B4-BE49-F238E27FC236}">
                <a16:creationId xmlns:a16="http://schemas.microsoft.com/office/drawing/2014/main" id="{FD3704F9-1E04-429D-9F51-1EBB228AC0CE}"/>
              </a:ext>
            </a:extLst>
          </p:cNvPr>
          <p:cNvSpPr txBox="1">
            <a:spLocks/>
          </p:cNvSpPr>
          <p:nvPr/>
        </p:nvSpPr>
        <p:spPr>
          <a:xfrm>
            <a:off x="591529" y="2104425"/>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chemeClr val="accent2"/>
                </a:solidFill>
                <a:effectLst/>
                <a:uLnTx/>
                <a:uFillTx/>
                <a:latin typeface="+mn-lt"/>
                <a:ea typeface="+mn-ea"/>
                <a:cs typeface="Segoe UI" pitchFamily="34" charset="0"/>
              </a:rPr>
              <a:t>Retail</a:t>
            </a:r>
          </a:p>
        </p:txBody>
      </p:sp>
      <p:sp>
        <p:nvSpPr>
          <p:cNvPr id="58" name="Shape 8096">
            <a:extLst>
              <a:ext uri="{FF2B5EF4-FFF2-40B4-BE49-F238E27FC236}">
                <a16:creationId xmlns:a16="http://schemas.microsoft.com/office/drawing/2014/main" id="{1D26B106-303D-3B4B-9CEE-F36889382417}"/>
              </a:ext>
            </a:extLst>
          </p:cNvPr>
          <p:cNvSpPr/>
          <p:nvPr/>
        </p:nvSpPr>
        <p:spPr>
          <a:xfrm>
            <a:off x="3318751" y="2487567"/>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Source Sans Pro"/>
                <a:cs typeface="Source Sans Pro"/>
                <a:sym typeface="Source Sans Pro"/>
              </a:rPr>
              <a:t>Audit Logs</a:t>
            </a:r>
          </a:p>
        </p:txBody>
      </p:sp>
      <p:sp>
        <p:nvSpPr>
          <p:cNvPr id="59" name="Title 16">
            <a:extLst>
              <a:ext uri="{FF2B5EF4-FFF2-40B4-BE49-F238E27FC236}">
                <a16:creationId xmlns:a16="http://schemas.microsoft.com/office/drawing/2014/main" id="{2F25AB88-119B-8C49-8DEF-654876F8B01D}"/>
              </a:ext>
            </a:extLst>
          </p:cNvPr>
          <p:cNvSpPr txBox="1">
            <a:spLocks/>
          </p:cNvSpPr>
          <p:nvPr/>
        </p:nvSpPr>
        <p:spPr>
          <a:xfrm>
            <a:off x="3318751" y="2104425"/>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chemeClr val="accent2"/>
                </a:solidFill>
                <a:effectLst/>
                <a:uLnTx/>
                <a:uFillTx/>
                <a:latin typeface="+mn-lt"/>
                <a:ea typeface="+mn-ea"/>
                <a:cs typeface="Segoe UI" pitchFamily="34" charset="0"/>
              </a:rPr>
              <a:t>Financial</a:t>
            </a:r>
          </a:p>
        </p:txBody>
      </p:sp>
      <p:sp>
        <p:nvSpPr>
          <p:cNvPr id="63" name="Shape 8096">
            <a:extLst>
              <a:ext uri="{FF2B5EF4-FFF2-40B4-BE49-F238E27FC236}">
                <a16:creationId xmlns:a16="http://schemas.microsoft.com/office/drawing/2014/main" id="{4F0F331F-0C84-A241-B443-DEE92556910B}"/>
              </a:ext>
            </a:extLst>
          </p:cNvPr>
          <p:cNvSpPr/>
          <p:nvPr/>
        </p:nvSpPr>
        <p:spPr>
          <a:xfrm>
            <a:off x="6349191" y="2487567"/>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Source Sans Pro"/>
                <a:cs typeface="Source Sans Pro"/>
                <a:sym typeface="Source Sans Pro"/>
              </a:rPr>
              <a:t>Industrial IoT, Historian, Time Series, Grid </a:t>
            </a:r>
            <a:r>
              <a:rPr lang="en-US" sz="1400">
                <a:latin typeface="Segoe UI"/>
                <a:ea typeface="Source Sans Pro"/>
                <a:cs typeface="Source Sans Pro"/>
                <a:sym typeface="Source Sans Pro"/>
              </a:rPr>
              <a:t>Analytics</a:t>
            </a:r>
            <a:endParaRPr kumimoji="0" lang="en-US" sz="1400" b="0" i="0" u="none" strike="noStrike" kern="1200" cap="none" spc="0" normalizeH="0" baseline="0" noProof="0">
              <a:ln>
                <a:noFill/>
              </a:ln>
              <a:effectLst/>
              <a:uLnTx/>
              <a:uFillTx/>
              <a:latin typeface="Segoe UI"/>
              <a:ea typeface="Source Sans Pro"/>
              <a:cs typeface="Source Sans Pro"/>
              <a:sym typeface="Source Sans Pro"/>
            </a:endParaRPr>
          </a:p>
        </p:txBody>
      </p:sp>
      <p:sp>
        <p:nvSpPr>
          <p:cNvPr id="64" name="Title 16">
            <a:extLst>
              <a:ext uri="{FF2B5EF4-FFF2-40B4-BE49-F238E27FC236}">
                <a16:creationId xmlns:a16="http://schemas.microsoft.com/office/drawing/2014/main" id="{30639B6F-9407-414B-9101-DEBF7579F05B}"/>
              </a:ext>
            </a:extLst>
          </p:cNvPr>
          <p:cNvSpPr txBox="1">
            <a:spLocks/>
          </p:cNvSpPr>
          <p:nvPr/>
        </p:nvSpPr>
        <p:spPr>
          <a:xfrm>
            <a:off x="6349191" y="2104425"/>
            <a:ext cx="264696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chemeClr val="accent2"/>
                </a:solidFill>
                <a:effectLst/>
                <a:uLnTx/>
                <a:uFillTx/>
                <a:latin typeface="+mn-lt"/>
                <a:ea typeface="+mn-ea"/>
                <a:cs typeface="Segoe UI" pitchFamily="34" charset="0"/>
              </a:rPr>
              <a:t>Oil/Gas &amp; Energy</a:t>
            </a:r>
          </a:p>
        </p:txBody>
      </p:sp>
      <p:sp>
        <p:nvSpPr>
          <p:cNvPr id="67" name="Shape 8096">
            <a:extLst>
              <a:ext uri="{FF2B5EF4-FFF2-40B4-BE49-F238E27FC236}">
                <a16:creationId xmlns:a16="http://schemas.microsoft.com/office/drawing/2014/main" id="{EADBD45C-70BD-404E-92EA-37D461184BCE}"/>
              </a:ext>
            </a:extLst>
          </p:cNvPr>
          <p:cNvSpPr/>
          <p:nvPr/>
        </p:nvSpPr>
        <p:spPr>
          <a:xfrm>
            <a:off x="9499250" y="2487567"/>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Source Sans Pro"/>
                <a:cs typeface="Source Sans Pro"/>
                <a:sym typeface="Source Sans Pro"/>
              </a:rPr>
              <a:t>Security Analytics, Threat Detection, SIEM </a:t>
            </a:r>
          </a:p>
        </p:txBody>
      </p:sp>
      <p:sp>
        <p:nvSpPr>
          <p:cNvPr id="68" name="Title 16">
            <a:extLst>
              <a:ext uri="{FF2B5EF4-FFF2-40B4-BE49-F238E27FC236}">
                <a16:creationId xmlns:a16="http://schemas.microsoft.com/office/drawing/2014/main" id="{0C673C20-B2AE-CE47-9946-07C612DB8C1E}"/>
              </a:ext>
            </a:extLst>
          </p:cNvPr>
          <p:cNvSpPr txBox="1">
            <a:spLocks/>
          </p:cNvSpPr>
          <p:nvPr/>
        </p:nvSpPr>
        <p:spPr>
          <a:xfrm>
            <a:off x="9499250" y="2104425"/>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chemeClr val="accent2"/>
                </a:solidFill>
                <a:effectLst/>
                <a:uLnTx/>
                <a:uFillTx/>
                <a:latin typeface="+mn-lt"/>
                <a:ea typeface="+mn-ea"/>
                <a:cs typeface="Segoe UI" pitchFamily="34" charset="0"/>
              </a:rPr>
              <a:t>Security </a:t>
            </a:r>
          </a:p>
        </p:txBody>
      </p:sp>
      <p:sp>
        <p:nvSpPr>
          <p:cNvPr id="71" name="Shape 8096">
            <a:extLst>
              <a:ext uri="{FF2B5EF4-FFF2-40B4-BE49-F238E27FC236}">
                <a16:creationId xmlns:a16="http://schemas.microsoft.com/office/drawing/2014/main" id="{4956E86F-5A62-874C-BF8B-96739D03B411}"/>
              </a:ext>
            </a:extLst>
          </p:cNvPr>
          <p:cNvSpPr/>
          <p:nvPr/>
        </p:nvSpPr>
        <p:spPr>
          <a:xfrm>
            <a:off x="589134" y="4578993"/>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Source Sans Pro"/>
                <a:cs typeface="Source Sans Pro"/>
                <a:sym typeface="Source Sans Pro"/>
              </a:rPr>
              <a:t>IoT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Source Sans Pro"/>
                <a:cs typeface="Source Sans Pro"/>
                <a:sym typeface="Source Sans Pro"/>
              </a:rPr>
              <a:t>Analytics</a:t>
            </a:r>
          </a:p>
        </p:txBody>
      </p:sp>
      <p:sp>
        <p:nvSpPr>
          <p:cNvPr id="72" name="Title 16">
            <a:extLst>
              <a:ext uri="{FF2B5EF4-FFF2-40B4-BE49-F238E27FC236}">
                <a16:creationId xmlns:a16="http://schemas.microsoft.com/office/drawing/2014/main" id="{091281C8-D0AE-7444-9443-F217DD4CECA3}"/>
              </a:ext>
            </a:extLst>
          </p:cNvPr>
          <p:cNvSpPr txBox="1">
            <a:spLocks/>
          </p:cNvSpPr>
          <p:nvPr/>
        </p:nvSpPr>
        <p:spPr>
          <a:xfrm>
            <a:off x="589134" y="4206079"/>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chemeClr val="accent2"/>
                </a:solidFill>
                <a:effectLst/>
                <a:uLnTx/>
                <a:uFillTx/>
                <a:latin typeface="+mn-lt"/>
                <a:ea typeface="+mn-ea"/>
                <a:cs typeface="Segoe UI" pitchFamily="34" charset="0"/>
              </a:rPr>
              <a:t>Healthcare</a:t>
            </a:r>
          </a:p>
        </p:txBody>
      </p:sp>
      <p:sp>
        <p:nvSpPr>
          <p:cNvPr id="77" name="Shape 8096">
            <a:extLst>
              <a:ext uri="{FF2B5EF4-FFF2-40B4-BE49-F238E27FC236}">
                <a16:creationId xmlns:a16="http://schemas.microsoft.com/office/drawing/2014/main" id="{EA25E58A-AF9A-354C-B03D-2F280D1782C9}"/>
              </a:ext>
            </a:extLst>
          </p:cNvPr>
          <p:cNvSpPr/>
          <p:nvPr/>
        </p:nvSpPr>
        <p:spPr>
          <a:xfrm>
            <a:off x="3316357" y="4578993"/>
            <a:ext cx="2162428"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Source Sans Pro"/>
                <a:cs typeface="Source Sans Pro"/>
                <a:sym typeface="Source Sans Pro"/>
              </a:rPr>
              <a:t>Personalized offers, campaign management</a:t>
            </a:r>
          </a:p>
        </p:txBody>
      </p:sp>
      <p:sp>
        <p:nvSpPr>
          <p:cNvPr id="78" name="Title 16">
            <a:extLst>
              <a:ext uri="{FF2B5EF4-FFF2-40B4-BE49-F238E27FC236}">
                <a16:creationId xmlns:a16="http://schemas.microsoft.com/office/drawing/2014/main" id="{C5A7444A-0B2E-F74A-AD69-52D44A7D2F47}"/>
              </a:ext>
            </a:extLst>
          </p:cNvPr>
          <p:cNvSpPr txBox="1">
            <a:spLocks/>
          </p:cNvSpPr>
          <p:nvPr/>
        </p:nvSpPr>
        <p:spPr>
          <a:xfrm>
            <a:off x="3316356" y="4206079"/>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chemeClr val="accent2"/>
                </a:solidFill>
                <a:effectLst/>
                <a:uLnTx/>
                <a:uFillTx/>
                <a:latin typeface="+mn-lt"/>
                <a:ea typeface="+mn-ea"/>
                <a:cs typeface="Segoe UI" pitchFamily="34" charset="0"/>
              </a:rPr>
              <a:t>Advertising</a:t>
            </a:r>
          </a:p>
        </p:txBody>
      </p:sp>
      <p:sp>
        <p:nvSpPr>
          <p:cNvPr id="80" name="Shape 8096">
            <a:extLst>
              <a:ext uri="{FF2B5EF4-FFF2-40B4-BE49-F238E27FC236}">
                <a16:creationId xmlns:a16="http://schemas.microsoft.com/office/drawing/2014/main" id="{FCD83907-FEC2-0A42-9B04-1ACC00F4D75B}"/>
              </a:ext>
            </a:extLst>
          </p:cNvPr>
          <p:cNvSpPr/>
          <p:nvPr/>
        </p:nvSpPr>
        <p:spPr>
          <a:xfrm>
            <a:off x="6346796" y="4578993"/>
            <a:ext cx="2344967" cy="935341"/>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0" lang="en-US" sz="1400" b="0" i="0" u="none" strike="noStrike" kern="1200" cap="none" spc="0" normalizeH="0" baseline="0" noProof="0">
                <a:ln>
                  <a:noFill/>
                </a:ln>
                <a:effectLst/>
                <a:uLnTx/>
                <a:uFillTx/>
                <a:latin typeface="Segoe UI"/>
                <a:ea typeface="Source Sans Pro"/>
                <a:cs typeface="Source Sans Pro"/>
                <a:sym typeface="Source Sans Pro"/>
              </a:rPr>
              <a:t>Content Delivery Network </a:t>
            </a:r>
            <a:r>
              <a:rPr lang="en-US" sz="1400">
                <a:latin typeface="Segoe UI"/>
                <a:ea typeface="Source Sans Pro"/>
                <a:cs typeface="Source Sans Pro"/>
                <a:sym typeface="Source Sans Pro"/>
              </a:rPr>
              <a:t>Analytics</a:t>
            </a:r>
            <a:r>
              <a:rPr kumimoji="0" lang="en-US" sz="1400" b="0" i="0" u="none" strike="noStrike" kern="1200" cap="none" spc="0" normalizeH="0" baseline="0" noProof="0">
                <a:ln>
                  <a:noFill/>
                </a:ln>
                <a:effectLst/>
                <a:uLnTx/>
                <a:uFillTx/>
                <a:latin typeface="Segoe UI"/>
                <a:ea typeface="Source Sans Pro"/>
                <a:cs typeface="Source Sans Pro"/>
                <a:sym typeface="Source Sans Pro"/>
              </a:rPr>
              <a:t>, Viewer </a:t>
            </a:r>
            <a:r>
              <a:rPr lang="en-US" sz="1400">
                <a:latin typeface="Segoe UI"/>
                <a:ea typeface="Source Sans Pro"/>
                <a:cs typeface="Source Sans Pro"/>
                <a:sym typeface="Source Sans Pro"/>
              </a:rPr>
              <a:t>Experience Analytics</a:t>
            </a:r>
            <a:r>
              <a:rPr kumimoji="0" lang="en-US" sz="1400" b="0" i="0" u="none" strike="noStrike" kern="1200" cap="none" spc="0" normalizeH="0" baseline="0" noProof="0">
                <a:ln>
                  <a:noFill/>
                </a:ln>
                <a:effectLst/>
                <a:uLnTx/>
                <a:uFillTx/>
                <a:latin typeface="Segoe UI"/>
                <a:ea typeface="Source Sans Pro"/>
                <a:cs typeface="Source Sans Pro"/>
                <a:sym typeface="Source Sans Pro"/>
              </a:rPr>
              <a:t>, Live Event Analytics</a:t>
            </a:r>
            <a:r>
              <a:rPr lang="en-US" sz="1400">
                <a:latin typeface="Segoe UI"/>
                <a:ea typeface="Source Sans Pro"/>
                <a:cs typeface="Source Sans Pro"/>
                <a:sym typeface="Source Sans Pro"/>
              </a:rPr>
              <a:t> </a:t>
            </a:r>
            <a:endParaRPr kumimoji="0" lang="en-US" sz="1400" b="0" i="0" u="none" strike="noStrike" kern="1200" cap="none" spc="0" normalizeH="0" baseline="0" noProof="0">
              <a:ln>
                <a:noFill/>
              </a:ln>
              <a:effectLst/>
              <a:uLnTx/>
              <a:uFillTx/>
              <a:latin typeface="Segoe UI"/>
              <a:ea typeface="Source Sans Pro"/>
              <a:cs typeface="Source Sans Pro"/>
              <a:sym typeface="Source Sans Pro"/>
            </a:endParaRPr>
          </a:p>
        </p:txBody>
      </p:sp>
      <p:sp>
        <p:nvSpPr>
          <p:cNvPr id="81" name="Title 16">
            <a:extLst>
              <a:ext uri="{FF2B5EF4-FFF2-40B4-BE49-F238E27FC236}">
                <a16:creationId xmlns:a16="http://schemas.microsoft.com/office/drawing/2014/main" id="{BFA6B339-54DD-7145-91D4-FEAD72EBB064}"/>
              </a:ext>
            </a:extLst>
          </p:cNvPr>
          <p:cNvSpPr txBox="1">
            <a:spLocks/>
          </p:cNvSpPr>
          <p:nvPr/>
        </p:nvSpPr>
        <p:spPr>
          <a:xfrm>
            <a:off x="6346796" y="4206079"/>
            <a:ext cx="264696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chemeClr val="accent2"/>
                </a:solidFill>
                <a:effectLst/>
                <a:uLnTx/>
                <a:uFillTx/>
                <a:latin typeface="+mn-lt"/>
                <a:ea typeface="+mn-ea"/>
                <a:cs typeface="Segoe UI" pitchFamily="34" charset="0"/>
              </a:rPr>
              <a:t>Media Entertainment</a:t>
            </a:r>
          </a:p>
        </p:txBody>
      </p:sp>
      <p:sp>
        <p:nvSpPr>
          <p:cNvPr id="83" name="Shape 8096">
            <a:extLst>
              <a:ext uri="{FF2B5EF4-FFF2-40B4-BE49-F238E27FC236}">
                <a16:creationId xmlns:a16="http://schemas.microsoft.com/office/drawing/2014/main" id="{E1733C51-BEF0-B847-8CB8-5B00CD53B701}"/>
              </a:ext>
            </a:extLst>
          </p:cNvPr>
          <p:cNvSpPr/>
          <p:nvPr/>
        </p:nvSpPr>
        <p:spPr>
          <a:xfrm>
            <a:off x="9496855" y="4578993"/>
            <a:ext cx="2344967" cy="607600"/>
          </a:xfrm>
          <a:prstGeom prst="rect">
            <a:avLst/>
          </a:prstGeom>
          <a:noFill/>
          <a:ln>
            <a:noFill/>
          </a:ln>
        </p:spPr>
        <p:txBody>
          <a:bodyPr spcFirstLastPara="1" wrap="square" lIns="0" tIns="60933" rIns="121900" bIns="60933"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Source Sans Pro"/>
                <a:cs typeface="Source Sans Pro"/>
                <a:sym typeface="Source Sans Pro"/>
              </a:rPr>
              <a:t>Manufacturing, Connected cars, Fleet management </a:t>
            </a:r>
          </a:p>
        </p:txBody>
      </p:sp>
      <p:sp>
        <p:nvSpPr>
          <p:cNvPr id="84" name="Title 16">
            <a:extLst>
              <a:ext uri="{FF2B5EF4-FFF2-40B4-BE49-F238E27FC236}">
                <a16:creationId xmlns:a16="http://schemas.microsoft.com/office/drawing/2014/main" id="{31235EBD-D70A-8E40-872F-EFE07698B795}"/>
              </a:ext>
            </a:extLst>
          </p:cNvPr>
          <p:cNvSpPr txBox="1">
            <a:spLocks/>
          </p:cNvSpPr>
          <p:nvPr/>
        </p:nvSpPr>
        <p:spPr>
          <a:xfrm>
            <a:off x="9496855" y="4206079"/>
            <a:ext cx="234496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chemeClr val="accent2"/>
                </a:solidFill>
                <a:effectLst/>
                <a:uLnTx/>
                <a:uFillTx/>
                <a:latin typeface="+mn-lt"/>
                <a:ea typeface="+mn-ea"/>
                <a:cs typeface="Segoe UI" pitchFamily="34" charset="0"/>
              </a:rPr>
              <a:t>Automotive </a:t>
            </a:r>
          </a:p>
        </p:txBody>
      </p:sp>
      <p:cxnSp>
        <p:nvCxnSpPr>
          <p:cNvPr id="4" name="Straight Connector 3">
            <a:extLst>
              <a:ext uri="{FF2B5EF4-FFF2-40B4-BE49-F238E27FC236}">
                <a16:creationId xmlns:a16="http://schemas.microsoft.com/office/drawing/2014/main" id="{FFEB7D82-6FC9-440D-A0A4-A77D71757E4B}"/>
              </a:ext>
            </a:extLst>
          </p:cNvPr>
          <p:cNvCxnSpPr/>
          <p:nvPr/>
        </p:nvCxnSpPr>
        <p:spPr>
          <a:xfrm>
            <a:off x="589134" y="5654751"/>
            <a:ext cx="10899232" cy="0"/>
          </a:xfrm>
          <a:prstGeom prst="line">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ECF7BD9-496A-44BC-AB42-32229143865E}"/>
              </a:ext>
            </a:extLst>
          </p:cNvPr>
          <p:cNvSpPr txBox="1"/>
          <p:nvPr/>
        </p:nvSpPr>
        <p:spPr>
          <a:xfrm>
            <a:off x="588263" y="5780882"/>
            <a:ext cx="10899232" cy="338554"/>
          </a:xfrm>
          <a:prstGeom prst="rect">
            <a:avLst/>
          </a:prstGeom>
          <a:noFill/>
        </p:spPr>
        <p:txBody>
          <a:bodyPr wrap="square">
            <a:spAutoFit/>
          </a:bodyPr>
          <a:lstStyle/>
          <a:p>
            <a:pPr algn="ctr"/>
            <a:r>
              <a:rPr kumimoji="0" lang="en-US" sz="1600" b="0" i="0" u="none" strike="noStrike" kern="1200" cap="none" spc="0" normalizeH="0" baseline="0" noProof="0">
                <a:ln w="3175">
                  <a:noFill/>
                </a:ln>
                <a:effectLst/>
                <a:uLnTx/>
                <a:uFillTx/>
                <a:ea typeface="+mn-ea"/>
                <a:cs typeface="Segoe UI" pitchFamily="34" charset="0"/>
              </a:rPr>
              <a:t>Central Observability (Logs, Traces, Metrics) and Time Series</a:t>
            </a:r>
            <a:endParaRPr lang="en-US" sz="1600"/>
          </a:p>
        </p:txBody>
      </p:sp>
      <p:sp>
        <p:nvSpPr>
          <p:cNvPr id="7" name="Oval 6">
            <a:extLst>
              <a:ext uri="{FF2B5EF4-FFF2-40B4-BE49-F238E27FC236}">
                <a16:creationId xmlns:a16="http://schemas.microsoft.com/office/drawing/2014/main" id="{6EEDC3FF-1C07-4A31-BAF8-6902D9E70538}"/>
              </a:ext>
            </a:extLst>
          </p:cNvPr>
          <p:cNvSpPr/>
          <p:nvPr/>
        </p:nvSpPr>
        <p:spPr bwMode="auto">
          <a:xfrm>
            <a:off x="599373"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1" name="bag" title="Icon of a handbag">
            <a:extLst>
              <a:ext uri="{FF2B5EF4-FFF2-40B4-BE49-F238E27FC236}">
                <a16:creationId xmlns:a16="http://schemas.microsoft.com/office/drawing/2014/main" id="{AE02E349-A4DD-D848-A929-3BC466691101}"/>
              </a:ext>
            </a:extLst>
          </p:cNvPr>
          <p:cNvSpPr>
            <a:spLocks noChangeAspect="1" noEditPoints="1"/>
          </p:cNvSpPr>
          <p:nvPr/>
        </p:nvSpPr>
        <p:spPr bwMode="auto">
          <a:xfrm>
            <a:off x="782209" y="1657022"/>
            <a:ext cx="192351" cy="238982"/>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Oval 42">
            <a:extLst>
              <a:ext uri="{FF2B5EF4-FFF2-40B4-BE49-F238E27FC236}">
                <a16:creationId xmlns:a16="http://schemas.microsoft.com/office/drawing/2014/main" id="{6444D682-0475-490D-8CF6-B4B4819C8063}"/>
              </a:ext>
            </a:extLst>
          </p:cNvPr>
          <p:cNvSpPr/>
          <p:nvPr/>
        </p:nvSpPr>
        <p:spPr bwMode="auto">
          <a:xfrm>
            <a:off x="3364107"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4" name="Oval 43">
            <a:extLst>
              <a:ext uri="{FF2B5EF4-FFF2-40B4-BE49-F238E27FC236}">
                <a16:creationId xmlns:a16="http://schemas.microsoft.com/office/drawing/2014/main" id="{01648A0F-3BCF-4918-94F5-AFFDE66239DF}"/>
              </a:ext>
            </a:extLst>
          </p:cNvPr>
          <p:cNvSpPr/>
          <p:nvPr/>
        </p:nvSpPr>
        <p:spPr bwMode="auto">
          <a:xfrm>
            <a:off x="6309764"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5" name="Oval 44">
            <a:extLst>
              <a:ext uri="{FF2B5EF4-FFF2-40B4-BE49-F238E27FC236}">
                <a16:creationId xmlns:a16="http://schemas.microsoft.com/office/drawing/2014/main" id="{A5BC3E11-7D3C-4AE3-B19E-A1A480B11E60}"/>
              </a:ext>
            </a:extLst>
          </p:cNvPr>
          <p:cNvSpPr/>
          <p:nvPr/>
        </p:nvSpPr>
        <p:spPr bwMode="auto">
          <a:xfrm>
            <a:off x="9457148" y="1463442"/>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9" name="building_5" title="Icon of a building with columns in a row and a triangular top">
            <a:extLst>
              <a:ext uri="{FF2B5EF4-FFF2-40B4-BE49-F238E27FC236}">
                <a16:creationId xmlns:a16="http://schemas.microsoft.com/office/drawing/2014/main" id="{23C11ADB-7263-FF4A-895D-E6DF6ED3115D}"/>
              </a:ext>
            </a:extLst>
          </p:cNvPr>
          <p:cNvSpPr>
            <a:spLocks noChangeAspect="1" noEditPoints="1"/>
          </p:cNvSpPr>
          <p:nvPr/>
        </p:nvSpPr>
        <p:spPr bwMode="auto">
          <a:xfrm>
            <a:off x="3517477" y="1617643"/>
            <a:ext cx="300980" cy="257807"/>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 name="Gravity" title="Icon of a solar system">
            <a:extLst>
              <a:ext uri="{FF2B5EF4-FFF2-40B4-BE49-F238E27FC236}">
                <a16:creationId xmlns:a16="http://schemas.microsoft.com/office/drawing/2014/main" id="{85767ED0-1A50-6C42-9492-92156B7D396C}"/>
              </a:ext>
            </a:extLst>
          </p:cNvPr>
          <p:cNvSpPr>
            <a:spLocks noChangeAspect="1" noEditPoints="1"/>
          </p:cNvSpPr>
          <p:nvPr/>
        </p:nvSpPr>
        <p:spPr bwMode="auto">
          <a:xfrm>
            <a:off x="6454640" y="1617643"/>
            <a:ext cx="258217" cy="257807"/>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ingerprint_E928" title="Icon of a fingerprint">
            <a:extLst>
              <a:ext uri="{FF2B5EF4-FFF2-40B4-BE49-F238E27FC236}">
                <a16:creationId xmlns:a16="http://schemas.microsoft.com/office/drawing/2014/main" id="{DE81C425-18C6-0A49-A15B-1D7912A70305}"/>
              </a:ext>
            </a:extLst>
          </p:cNvPr>
          <p:cNvSpPr>
            <a:spLocks noChangeAspect="1" noEditPoints="1"/>
          </p:cNvSpPr>
          <p:nvPr/>
        </p:nvSpPr>
        <p:spPr bwMode="auto">
          <a:xfrm>
            <a:off x="9653669" y="1617643"/>
            <a:ext cx="191705" cy="25780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Oval 45">
            <a:extLst>
              <a:ext uri="{FF2B5EF4-FFF2-40B4-BE49-F238E27FC236}">
                <a16:creationId xmlns:a16="http://schemas.microsoft.com/office/drawing/2014/main" id="{C0EF0DF6-B8A9-4BC2-95B1-6ACAE677A15F}"/>
              </a:ext>
            </a:extLst>
          </p:cNvPr>
          <p:cNvSpPr/>
          <p:nvPr/>
        </p:nvSpPr>
        <p:spPr bwMode="auto">
          <a:xfrm>
            <a:off x="591345" y="3544913"/>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7" name="Oval 46">
            <a:extLst>
              <a:ext uri="{FF2B5EF4-FFF2-40B4-BE49-F238E27FC236}">
                <a16:creationId xmlns:a16="http://schemas.microsoft.com/office/drawing/2014/main" id="{365F8C28-481D-41E0-AF53-1DE7DB90D04A}"/>
              </a:ext>
            </a:extLst>
          </p:cNvPr>
          <p:cNvSpPr/>
          <p:nvPr/>
        </p:nvSpPr>
        <p:spPr bwMode="auto">
          <a:xfrm>
            <a:off x="3318268" y="3544913"/>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8" name="Oval 47">
            <a:extLst>
              <a:ext uri="{FF2B5EF4-FFF2-40B4-BE49-F238E27FC236}">
                <a16:creationId xmlns:a16="http://schemas.microsoft.com/office/drawing/2014/main" id="{21632D48-1C5F-4E37-9803-51E8D868AC54}"/>
              </a:ext>
            </a:extLst>
          </p:cNvPr>
          <p:cNvSpPr/>
          <p:nvPr/>
        </p:nvSpPr>
        <p:spPr bwMode="auto">
          <a:xfrm>
            <a:off x="6301736" y="3544913"/>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0" name="Oval 49">
            <a:extLst>
              <a:ext uri="{FF2B5EF4-FFF2-40B4-BE49-F238E27FC236}">
                <a16:creationId xmlns:a16="http://schemas.microsoft.com/office/drawing/2014/main" id="{95C666F0-07D0-4398-90C5-1C763D482914}"/>
              </a:ext>
            </a:extLst>
          </p:cNvPr>
          <p:cNvSpPr/>
          <p:nvPr/>
        </p:nvSpPr>
        <p:spPr bwMode="auto">
          <a:xfrm>
            <a:off x="9547171" y="3544913"/>
            <a:ext cx="584749" cy="584749"/>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3" name="Freeform 52" title="Icon of a heart with a heartbeat monitor line through the middle">
            <a:extLst>
              <a:ext uri="{FF2B5EF4-FFF2-40B4-BE49-F238E27FC236}">
                <a16:creationId xmlns:a16="http://schemas.microsoft.com/office/drawing/2014/main" id="{AD2A4D49-E2A2-0747-A162-3106EA292C43}"/>
              </a:ext>
            </a:extLst>
          </p:cNvPr>
          <p:cNvSpPr>
            <a:spLocks noChangeAspect="1"/>
          </p:cNvSpPr>
          <p:nvPr/>
        </p:nvSpPr>
        <p:spPr bwMode="auto">
          <a:xfrm>
            <a:off x="747323" y="3741591"/>
            <a:ext cx="287397" cy="2433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4" name="PhotoCollection_E7AA" title="Icon of a stacked photo of a landscape">
            <a:extLst>
              <a:ext uri="{FF2B5EF4-FFF2-40B4-BE49-F238E27FC236}">
                <a16:creationId xmlns:a16="http://schemas.microsoft.com/office/drawing/2014/main" id="{A67C9C09-B72E-324F-A89F-A130D43B675B}"/>
              </a:ext>
            </a:extLst>
          </p:cNvPr>
          <p:cNvSpPr>
            <a:spLocks noChangeAspect="1" noEditPoints="1"/>
          </p:cNvSpPr>
          <p:nvPr/>
        </p:nvSpPr>
        <p:spPr bwMode="auto">
          <a:xfrm>
            <a:off x="6432191" y="3741591"/>
            <a:ext cx="318525" cy="243377"/>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manager" title="Icon of three people with lines connecting them">
            <a:extLst>
              <a:ext uri="{FF2B5EF4-FFF2-40B4-BE49-F238E27FC236}">
                <a16:creationId xmlns:a16="http://schemas.microsoft.com/office/drawing/2014/main" id="{AA444D2B-3171-A645-BB1A-DBE975BBBAF8}"/>
              </a:ext>
            </a:extLst>
          </p:cNvPr>
          <p:cNvSpPr>
            <a:spLocks noChangeAspect="1" noEditPoints="1"/>
          </p:cNvSpPr>
          <p:nvPr/>
        </p:nvSpPr>
        <p:spPr bwMode="auto">
          <a:xfrm>
            <a:off x="3487515" y="3741591"/>
            <a:ext cx="241461" cy="243377"/>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60" name="Group 59">
            <a:extLst>
              <a:ext uri="{FF2B5EF4-FFF2-40B4-BE49-F238E27FC236}">
                <a16:creationId xmlns:a16="http://schemas.microsoft.com/office/drawing/2014/main" id="{DE8E2C32-9B0A-4C3A-85D6-D71A4787AA50}"/>
              </a:ext>
            </a:extLst>
          </p:cNvPr>
          <p:cNvGrpSpPr/>
          <p:nvPr/>
        </p:nvGrpSpPr>
        <p:grpSpPr>
          <a:xfrm>
            <a:off x="9670148" y="3756024"/>
            <a:ext cx="350451" cy="152900"/>
            <a:chOff x="2873376" y="1706563"/>
            <a:chExt cx="411163" cy="179388"/>
          </a:xfrm>
          <a:solidFill>
            <a:schemeClr val="tx1"/>
          </a:solidFill>
        </p:grpSpPr>
        <p:sp>
          <p:nvSpPr>
            <p:cNvPr id="62" name="Line 23">
              <a:extLst>
                <a:ext uri="{FF2B5EF4-FFF2-40B4-BE49-F238E27FC236}">
                  <a16:creationId xmlns:a16="http://schemas.microsoft.com/office/drawing/2014/main" id="{B6CB4D0D-7D7F-4FB3-91E1-01EB3AEA8AA6}"/>
                </a:ext>
              </a:extLst>
            </p:cNvPr>
            <p:cNvSpPr>
              <a:spLocks noChangeShapeType="1"/>
            </p:cNvSpPr>
            <p:nvPr/>
          </p:nvSpPr>
          <p:spPr bwMode="auto">
            <a:xfrm>
              <a:off x="3011488" y="1797051"/>
              <a:ext cx="0" cy="0"/>
            </a:xfrm>
            <a:prstGeom prst="line">
              <a:avLst/>
            </a:prstGeom>
            <a:grpFill/>
            <a:ln w="26988" cap="flat">
              <a:solidFill>
                <a:srgbClr val="000000"/>
              </a:solidFill>
              <a:prstDash val="solid"/>
              <a:miter lim="800000"/>
              <a:headEnd/>
              <a:tailEnd/>
            </a:ln>
          </p:spPr>
          <p:txBody>
            <a:bodyPr vert="horz" wrap="square" lIns="89619" tIns="44810" rIns="89619" bIns="44810" numCol="1" anchor="t" anchorCtr="0" compatLnSpc="1">
              <a:prstTxWarp prst="textNoShape">
                <a:avLst/>
              </a:prstTxWarp>
            </a:bodyPr>
            <a:lstStyle/>
            <a:p>
              <a:endParaRPr lang="en-US" sz="1764"/>
            </a:p>
          </p:txBody>
        </p:sp>
        <p:sp>
          <p:nvSpPr>
            <p:cNvPr id="66" name="Freeform 64">
              <a:extLst>
                <a:ext uri="{FF2B5EF4-FFF2-40B4-BE49-F238E27FC236}">
                  <a16:creationId xmlns:a16="http://schemas.microsoft.com/office/drawing/2014/main" id="{5F9DD6BD-F3D7-4BFF-B522-01BF711C9D91}"/>
                </a:ext>
              </a:extLst>
            </p:cNvPr>
            <p:cNvSpPr>
              <a:spLocks noEditPoints="1"/>
            </p:cNvSpPr>
            <p:nvPr/>
          </p:nvSpPr>
          <p:spPr bwMode="auto">
            <a:xfrm>
              <a:off x="2873376" y="1706563"/>
              <a:ext cx="411163" cy="179388"/>
            </a:xfrm>
            <a:custGeom>
              <a:avLst/>
              <a:gdLst>
                <a:gd name="T0" fmla="*/ 124 w 128"/>
                <a:gd name="T1" fmla="*/ 28 h 56"/>
                <a:gd name="T2" fmla="*/ 112 w 128"/>
                <a:gd name="T3" fmla="*/ 16 h 56"/>
                <a:gd name="T4" fmla="*/ 93 w 128"/>
                <a:gd name="T5" fmla="*/ 16 h 56"/>
                <a:gd name="T6" fmla="*/ 77 w 128"/>
                <a:gd name="T7" fmla="*/ 0 h 56"/>
                <a:gd name="T8" fmla="*/ 38 w 128"/>
                <a:gd name="T9" fmla="*/ 0 h 56"/>
                <a:gd name="T10" fmla="*/ 22 w 128"/>
                <a:gd name="T11" fmla="*/ 16 h 56"/>
                <a:gd name="T12" fmla="*/ 4 w 128"/>
                <a:gd name="T13" fmla="*/ 36 h 56"/>
                <a:gd name="T14" fmla="*/ 4 w 128"/>
                <a:gd name="T15" fmla="*/ 40 h 56"/>
                <a:gd name="T16" fmla="*/ 0 w 128"/>
                <a:gd name="T17" fmla="*/ 40 h 56"/>
                <a:gd name="T18" fmla="*/ 0 w 128"/>
                <a:gd name="T19" fmla="*/ 48 h 56"/>
                <a:gd name="T20" fmla="*/ 17 w 128"/>
                <a:gd name="T21" fmla="*/ 48 h 56"/>
                <a:gd name="T22" fmla="*/ 28 w 128"/>
                <a:gd name="T23" fmla="*/ 56 h 56"/>
                <a:gd name="T24" fmla="*/ 39 w 128"/>
                <a:gd name="T25" fmla="*/ 48 h 56"/>
                <a:gd name="T26" fmla="*/ 89 w 128"/>
                <a:gd name="T27" fmla="*/ 48 h 56"/>
                <a:gd name="T28" fmla="*/ 100 w 128"/>
                <a:gd name="T29" fmla="*/ 56 h 56"/>
                <a:gd name="T30" fmla="*/ 111 w 128"/>
                <a:gd name="T31" fmla="*/ 48 h 56"/>
                <a:gd name="T32" fmla="*/ 128 w 128"/>
                <a:gd name="T33" fmla="*/ 48 h 56"/>
                <a:gd name="T34" fmla="*/ 128 w 128"/>
                <a:gd name="T35" fmla="*/ 40 h 56"/>
                <a:gd name="T36" fmla="*/ 124 w 128"/>
                <a:gd name="T37" fmla="*/ 40 h 56"/>
                <a:gd name="T38" fmla="*/ 124 w 128"/>
                <a:gd name="T39" fmla="*/ 28 h 56"/>
                <a:gd name="T40" fmla="*/ 116 w 128"/>
                <a:gd name="T41" fmla="*/ 28 h 56"/>
                <a:gd name="T42" fmla="*/ 116 w 128"/>
                <a:gd name="T43" fmla="*/ 40 h 56"/>
                <a:gd name="T44" fmla="*/ 111 w 128"/>
                <a:gd name="T45" fmla="*/ 40 h 56"/>
                <a:gd name="T46" fmla="*/ 100 w 128"/>
                <a:gd name="T47" fmla="*/ 32 h 56"/>
                <a:gd name="T48" fmla="*/ 89 w 128"/>
                <a:gd name="T49" fmla="*/ 40 h 56"/>
                <a:gd name="T50" fmla="*/ 56 w 128"/>
                <a:gd name="T51" fmla="*/ 40 h 56"/>
                <a:gd name="T52" fmla="*/ 56 w 128"/>
                <a:gd name="T53" fmla="*/ 24 h 56"/>
                <a:gd name="T54" fmla="*/ 112 w 128"/>
                <a:gd name="T55" fmla="*/ 24 h 56"/>
                <a:gd name="T56" fmla="*/ 116 w 128"/>
                <a:gd name="T57" fmla="*/ 28 h 56"/>
                <a:gd name="T58" fmla="*/ 82 w 128"/>
                <a:gd name="T59" fmla="*/ 16 h 56"/>
                <a:gd name="T60" fmla="*/ 56 w 128"/>
                <a:gd name="T61" fmla="*/ 16 h 56"/>
                <a:gd name="T62" fmla="*/ 56 w 128"/>
                <a:gd name="T63" fmla="*/ 8 h 56"/>
                <a:gd name="T64" fmla="*/ 74 w 128"/>
                <a:gd name="T65" fmla="*/ 8 h 56"/>
                <a:gd name="T66" fmla="*/ 82 w 128"/>
                <a:gd name="T67" fmla="*/ 16 h 56"/>
                <a:gd name="T68" fmla="*/ 41 w 128"/>
                <a:gd name="T69" fmla="*/ 8 h 56"/>
                <a:gd name="T70" fmla="*/ 48 w 128"/>
                <a:gd name="T71" fmla="*/ 8 h 56"/>
                <a:gd name="T72" fmla="*/ 48 w 128"/>
                <a:gd name="T73" fmla="*/ 16 h 56"/>
                <a:gd name="T74" fmla="*/ 33 w 128"/>
                <a:gd name="T75" fmla="*/ 16 h 56"/>
                <a:gd name="T76" fmla="*/ 41 w 128"/>
                <a:gd name="T77" fmla="*/ 8 h 56"/>
                <a:gd name="T78" fmla="*/ 12 w 128"/>
                <a:gd name="T79" fmla="*/ 36 h 56"/>
                <a:gd name="T80" fmla="*/ 24 w 128"/>
                <a:gd name="T81" fmla="*/ 24 h 56"/>
                <a:gd name="T82" fmla="*/ 48 w 128"/>
                <a:gd name="T83" fmla="*/ 24 h 56"/>
                <a:gd name="T84" fmla="*/ 48 w 128"/>
                <a:gd name="T85" fmla="*/ 40 h 56"/>
                <a:gd name="T86" fmla="*/ 39 w 128"/>
                <a:gd name="T87" fmla="*/ 40 h 56"/>
                <a:gd name="T88" fmla="*/ 28 w 128"/>
                <a:gd name="T89" fmla="*/ 32 h 56"/>
                <a:gd name="T90" fmla="*/ 17 w 128"/>
                <a:gd name="T91" fmla="*/ 40 h 56"/>
                <a:gd name="T92" fmla="*/ 12 w 128"/>
                <a:gd name="T93" fmla="*/ 40 h 56"/>
                <a:gd name="T94" fmla="*/ 12 w 128"/>
                <a:gd name="T95" fmla="*/ 36 h 56"/>
                <a:gd name="T96" fmla="*/ 28 w 128"/>
                <a:gd name="T97" fmla="*/ 48 h 56"/>
                <a:gd name="T98" fmla="*/ 24 w 128"/>
                <a:gd name="T99" fmla="*/ 44 h 56"/>
                <a:gd name="T100" fmla="*/ 28 w 128"/>
                <a:gd name="T101" fmla="*/ 40 h 56"/>
                <a:gd name="T102" fmla="*/ 32 w 128"/>
                <a:gd name="T103" fmla="*/ 44 h 56"/>
                <a:gd name="T104" fmla="*/ 28 w 128"/>
                <a:gd name="T105" fmla="*/ 48 h 56"/>
                <a:gd name="T106" fmla="*/ 100 w 128"/>
                <a:gd name="T107" fmla="*/ 48 h 56"/>
                <a:gd name="T108" fmla="*/ 96 w 128"/>
                <a:gd name="T109" fmla="*/ 44 h 56"/>
                <a:gd name="T110" fmla="*/ 100 w 128"/>
                <a:gd name="T111" fmla="*/ 40 h 56"/>
                <a:gd name="T112" fmla="*/ 104 w 128"/>
                <a:gd name="T113" fmla="*/ 44 h 56"/>
                <a:gd name="T114" fmla="*/ 100 w 128"/>
                <a:gd name="T115"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8" h="56">
                  <a:moveTo>
                    <a:pt x="124" y="28"/>
                  </a:moveTo>
                  <a:cubicBezTo>
                    <a:pt x="124" y="21"/>
                    <a:pt x="118" y="16"/>
                    <a:pt x="112" y="16"/>
                  </a:cubicBezTo>
                  <a:cubicBezTo>
                    <a:pt x="93" y="16"/>
                    <a:pt x="93" y="16"/>
                    <a:pt x="93" y="16"/>
                  </a:cubicBezTo>
                  <a:cubicBezTo>
                    <a:pt x="77" y="0"/>
                    <a:pt x="77" y="0"/>
                    <a:pt x="77" y="0"/>
                  </a:cubicBezTo>
                  <a:cubicBezTo>
                    <a:pt x="38" y="0"/>
                    <a:pt x="38" y="0"/>
                    <a:pt x="38" y="0"/>
                  </a:cubicBezTo>
                  <a:cubicBezTo>
                    <a:pt x="22" y="16"/>
                    <a:pt x="22" y="16"/>
                    <a:pt x="22" y="16"/>
                  </a:cubicBezTo>
                  <a:cubicBezTo>
                    <a:pt x="12" y="17"/>
                    <a:pt x="4" y="25"/>
                    <a:pt x="4" y="36"/>
                  </a:cubicBezTo>
                  <a:cubicBezTo>
                    <a:pt x="4" y="40"/>
                    <a:pt x="4" y="40"/>
                    <a:pt x="4" y="40"/>
                  </a:cubicBezTo>
                  <a:cubicBezTo>
                    <a:pt x="0" y="40"/>
                    <a:pt x="0" y="40"/>
                    <a:pt x="0" y="40"/>
                  </a:cubicBezTo>
                  <a:cubicBezTo>
                    <a:pt x="0" y="48"/>
                    <a:pt x="0" y="48"/>
                    <a:pt x="0" y="48"/>
                  </a:cubicBezTo>
                  <a:cubicBezTo>
                    <a:pt x="17" y="48"/>
                    <a:pt x="17" y="48"/>
                    <a:pt x="17" y="48"/>
                  </a:cubicBezTo>
                  <a:cubicBezTo>
                    <a:pt x="18" y="52"/>
                    <a:pt x="23" y="56"/>
                    <a:pt x="28" y="56"/>
                  </a:cubicBezTo>
                  <a:cubicBezTo>
                    <a:pt x="33" y="56"/>
                    <a:pt x="37" y="52"/>
                    <a:pt x="39" y="48"/>
                  </a:cubicBezTo>
                  <a:cubicBezTo>
                    <a:pt x="89" y="48"/>
                    <a:pt x="89" y="48"/>
                    <a:pt x="89" y="48"/>
                  </a:cubicBezTo>
                  <a:cubicBezTo>
                    <a:pt x="90" y="52"/>
                    <a:pt x="95" y="56"/>
                    <a:pt x="100" y="56"/>
                  </a:cubicBezTo>
                  <a:cubicBezTo>
                    <a:pt x="105" y="56"/>
                    <a:pt x="109" y="52"/>
                    <a:pt x="111" y="48"/>
                  </a:cubicBezTo>
                  <a:cubicBezTo>
                    <a:pt x="128" y="48"/>
                    <a:pt x="128" y="48"/>
                    <a:pt x="128" y="48"/>
                  </a:cubicBezTo>
                  <a:cubicBezTo>
                    <a:pt x="128" y="40"/>
                    <a:pt x="128" y="40"/>
                    <a:pt x="128" y="40"/>
                  </a:cubicBezTo>
                  <a:cubicBezTo>
                    <a:pt x="124" y="40"/>
                    <a:pt x="124" y="40"/>
                    <a:pt x="124" y="40"/>
                  </a:cubicBezTo>
                  <a:lnTo>
                    <a:pt x="124" y="28"/>
                  </a:lnTo>
                  <a:close/>
                  <a:moveTo>
                    <a:pt x="116" y="28"/>
                  </a:moveTo>
                  <a:cubicBezTo>
                    <a:pt x="116" y="40"/>
                    <a:pt x="116" y="40"/>
                    <a:pt x="116" y="40"/>
                  </a:cubicBezTo>
                  <a:cubicBezTo>
                    <a:pt x="111" y="40"/>
                    <a:pt x="111" y="40"/>
                    <a:pt x="111" y="40"/>
                  </a:cubicBezTo>
                  <a:cubicBezTo>
                    <a:pt x="109" y="35"/>
                    <a:pt x="105" y="32"/>
                    <a:pt x="100" y="32"/>
                  </a:cubicBezTo>
                  <a:cubicBezTo>
                    <a:pt x="95" y="32"/>
                    <a:pt x="90" y="35"/>
                    <a:pt x="89" y="40"/>
                  </a:cubicBezTo>
                  <a:cubicBezTo>
                    <a:pt x="56" y="40"/>
                    <a:pt x="56" y="40"/>
                    <a:pt x="56" y="40"/>
                  </a:cubicBezTo>
                  <a:cubicBezTo>
                    <a:pt x="56" y="24"/>
                    <a:pt x="56" y="24"/>
                    <a:pt x="56" y="24"/>
                  </a:cubicBezTo>
                  <a:cubicBezTo>
                    <a:pt x="112" y="24"/>
                    <a:pt x="112" y="24"/>
                    <a:pt x="112" y="24"/>
                  </a:cubicBezTo>
                  <a:cubicBezTo>
                    <a:pt x="114" y="24"/>
                    <a:pt x="116" y="25"/>
                    <a:pt x="116" y="28"/>
                  </a:cubicBezTo>
                  <a:close/>
                  <a:moveTo>
                    <a:pt x="82" y="16"/>
                  </a:moveTo>
                  <a:cubicBezTo>
                    <a:pt x="56" y="16"/>
                    <a:pt x="56" y="16"/>
                    <a:pt x="56" y="16"/>
                  </a:cubicBezTo>
                  <a:cubicBezTo>
                    <a:pt x="56" y="8"/>
                    <a:pt x="56" y="8"/>
                    <a:pt x="56" y="8"/>
                  </a:cubicBezTo>
                  <a:cubicBezTo>
                    <a:pt x="74" y="8"/>
                    <a:pt x="74" y="8"/>
                    <a:pt x="74" y="8"/>
                  </a:cubicBezTo>
                  <a:lnTo>
                    <a:pt x="82" y="16"/>
                  </a:lnTo>
                  <a:close/>
                  <a:moveTo>
                    <a:pt x="41" y="8"/>
                  </a:moveTo>
                  <a:cubicBezTo>
                    <a:pt x="48" y="8"/>
                    <a:pt x="48" y="8"/>
                    <a:pt x="48" y="8"/>
                  </a:cubicBezTo>
                  <a:cubicBezTo>
                    <a:pt x="48" y="16"/>
                    <a:pt x="48" y="16"/>
                    <a:pt x="48" y="16"/>
                  </a:cubicBezTo>
                  <a:cubicBezTo>
                    <a:pt x="33" y="16"/>
                    <a:pt x="33" y="16"/>
                    <a:pt x="33" y="16"/>
                  </a:cubicBezTo>
                  <a:lnTo>
                    <a:pt x="41" y="8"/>
                  </a:lnTo>
                  <a:close/>
                  <a:moveTo>
                    <a:pt x="12" y="36"/>
                  </a:moveTo>
                  <a:cubicBezTo>
                    <a:pt x="12" y="29"/>
                    <a:pt x="17" y="24"/>
                    <a:pt x="24" y="24"/>
                  </a:cubicBezTo>
                  <a:cubicBezTo>
                    <a:pt x="48" y="24"/>
                    <a:pt x="48" y="24"/>
                    <a:pt x="48" y="24"/>
                  </a:cubicBezTo>
                  <a:cubicBezTo>
                    <a:pt x="48" y="40"/>
                    <a:pt x="48" y="40"/>
                    <a:pt x="48" y="40"/>
                  </a:cubicBezTo>
                  <a:cubicBezTo>
                    <a:pt x="39" y="40"/>
                    <a:pt x="39" y="40"/>
                    <a:pt x="39" y="40"/>
                  </a:cubicBezTo>
                  <a:cubicBezTo>
                    <a:pt x="37" y="35"/>
                    <a:pt x="33" y="32"/>
                    <a:pt x="28" y="32"/>
                  </a:cubicBezTo>
                  <a:cubicBezTo>
                    <a:pt x="23" y="32"/>
                    <a:pt x="18" y="35"/>
                    <a:pt x="17" y="40"/>
                  </a:cubicBezTo>
                  <a:cubicBezTo>
                    <a:pt x="12" y="40"/>
                    <a:pt x="12" y="40"/>
                    <a:pt x="12" y="40"/>
                  </a:cubicBezTo>
                  <a:lnTo>
                    <a:pt x="12" y="36"/>
                  </a:lnTo>
                  <a:close/>
                  <a:moveTo>
                    <a:pt x="28" y="48"/>
                  </a:moveTo>
                  <a:cubicBezTo>
                    <a:pt x="26" y="48"/>
                    <a:pt x="24" y="46"/>
                    <a:pt x="24" y="44"/>
                  </a:cubicBezTo>
                  <a:cubicBezTo>
                    <a:pt x="24" y="41"/>
                    <a:pt x="26" y="40"/>
                    <a:pt x="28" y="40"/>
                  </a:cubicBezTo>
                  <a:cubicBezTo>
                    <a:pt x="30" y="40"/>
                    <a:pt x="32" y="41"/>
                    <a:pt x="32" y="44"/>
                  </a:cubicBezTo>
                  <a:cubicBezTo>
                    <a:pt x="32" y="46"/>
                    <a:pt x="30" y="48"/>
                    <a:pt x="28" y="48"/>
                  </a:cubicBezTo>
                  <a:close/>
                  <a:moveTo>
                    <a:pt x="100" y="48"/>
                  </a:moveTo>
                  <a:cubicBezTo>
                    <a:pt x="98" y="48"/>
                    <a:pt x="96" y="46"/>
                    <a:pt x="96" y="44"/>
                  </a:cubicBezTo>
                  <a:cubicBezTo>
                    <a:pt x="96" y="41"/>
                    <a:pt x="98" y="40"/>
                    <a:pt x="100" y="40"/>
                  </a:cubicBezTo>
                  <a:cubicBezTo>
                    <a:pt x="102" y="40"/>
                    <a:pt x="104" y="41"/>
                    <a:pt x="104" y="44"/>
                  </a:cubicBezTo>
                  <a:cubicBezTo>
                    <a:pt x="104" y="46"/>
                    <a:pt x="102" y="48"/>
                    <a:pt x="10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p>
          </p:txBody>
        </p:sp>
      </p:grpSp>
      <p:sp>
        <p:nvSpPr>
          <p:cNvPr id="2" name="Rectangle 1">
            <a:extLst>
              <a:ext uri="{FF2B5EF4-FFF2-40B4-BE49-F238E27FC236}">
                <a16:creationId xmlns:a16="http://schemas.microsoft.com/office/drawing/2014/main" id="{11375B74-2A1C-4D42-BD24-C712DA294938}"/>
              </a:ext>
            </a:extLst>
          </p:cNvPr>
          <p:cNvSpPr/>
          <p:nvPr/>
        </p:nvSpPr>
        <p:spPr bwMode="auto">
          <a:xfrm>
            <a:off x="8692035" y="536127"/>
            <a:ext cx="2498728" cy="635684"/>
          </a:xfrm>
          <a:prstGeom prst="rect">
            <a:avLst/>
          </a:prstGeom>
          <a:gradFill>
            <a:gsLst>
              <a:gs pos="1000">
                <a:schemeClr val="accent1">
                  <a:lumMod val="50000"/>
                  <a:alpha val="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F9C430B4-13A5-4B8D-B8BC-6C76BD7B6619}"/>
              </a:ext>
            </a:extLst>
          </p:cNvPr>
          <p:cNvSpPr/>
          <p:nvPr/>
        </p:nvSpPr>
        <p:spPr bwMode="auto">
          <a:xfrm>
            <a:off x="10876181" y="460334"/>
            <a:ext cx="787270" cy="787270"/>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pic>
        <p:nvPicPr>
          <p:cNvPr id="8" name="Synaptic logo" descr="A picture containing clock&#10;&#10;Description automatically generated">
            <a:extLst>
              <a:ext uri="{FF2B5EF4-FFF2-40B4-BE49-F238E27FC236}">
                <a16:creationId xmlns:a16="http://schemas.microsoft.com/office/drawing/2014/main" id="{6F3252F8-71D4-4955-B481-53671F676E0B}"/>
              </a:ext>
            </a:extLst>
          </p:cNvPr>
          <p:cNvPicPr>
            <a:picLocks noChangeAspect="1"/>
          </p:cNvPicPr>
          <p:nvPr/>
        </p:nvPicPr>
        <p:blipFill>
          <a:blip r:embed="rId3"/>
          <a:stretch>
            <a:fillRect/>
          </a:stretch>
        </p:blipFill>
        <p:spPr>
          <a:xfrm>
            <a:off x="10992142" y="584663"/>
            <a:ext cx="538617" cy="538612"/>
          </a:xfrm>
          <a:prstGeom prst="rect">
            <a:avLst/>
          </a:prstGeom>
          <a:effectLst>
            <a:outerShdw blurRad="38100" dist="76200" dir="5400000" algn="t" rotWithShape="0">
              <a:prstClr val="black">
                <a:alpha val="23000"/>
              </a:prstClr>
            </a:outerShdw>
          </a:effectLst>
        </p:spPr>
      </p:pic>
    </p:spTree>
    <p:extLst>
      <p:ext uri="{BB962C8B-B14F-4D97-AF65-F5344CB8AC3E}">
        <p14:creationId xmlns:p14="http://schemas.microsoft.com/office/powerpoint/2010/main" val="329153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489C3E1D-CBC1-428D-9246-52EC4721540F}"/>
              </a:ext>
            </a:extLst>
          </p:cNvPr>
          <p:cNvSpPr/>
          <p:nvPr/>
        </p:nvSpPr>
        <p:spPr bwMode="auto">
          <a:xfrm>
            <a:off x="5539828" y="292100"/>
            <a:ext cx="3954779" cy="3954779"/>
          </a:xfrm>
          <a:prstGeom prst="ellipse">
            <a:avLst/>
          </a:prstGeom>
          <a:gradFill flip="none" rotWithShape="1">
            <a:gsLst>
              <a:gs pos="1000">
                <a:schemeClr val="accent1"/>
              </a:gs>
              <a:gs pos="77000">
                <a:schemeClr val="accent1">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Hexagon 7">
            <a:extLst>
              <a:ext uri="{FF2B5EF4-FFF2-40B4-BE49-F238E27FC236}">
                <a16:creationId xmlns:a16="http://schemas.microsoft.com/office/drawing/2014/main" id="{313D3338-30A6-47CC-952B-671ABA5C2065}"/>
              </a:ext>
            </a:extLst>
          </p:cNvPr>
          <p:cNvSpPr/>
          <p:nvPr/>
        </p:nvSpPr>
        <p:spPr bwMode="auto">
          <a:xfrm rot="1871299">
            <a:off x="4895824" y="1738066"/>
            <a:ext cx="5114779" cy="4716079"/>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solidFill>
            <a:schemeClr val="bg1"/>
          </a:solidFill>
          <a:ln w="539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Isosceles Triangle 8">
            <a:extLst>
              <a:ext uri="{FF2B5EF4-FFF2-40B4-BE49-F238E27FC236}">
                <a16:creationId xmlns:a16="http://schemas.microsoft.com/office/drawing/2014/main" id="{781BB31C-8655-44FA-9FF4-0DE9A94827F6}"/>
              </a:ext>
            </a:extLst>
          </p:cNvPr>
          <p:cNvSpPr/>
          <p:nvPr/>
        </p:nvSpPr>
        <p:spPr bwMode="auto">
          <a:xfrm>
            <a:off x="4314140" y="936726"/>
            <a:ext cx="2654583" cy="191725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Isosceles Triangle 83">
            <a:extLst>
              <a:ext uri="{FF2B5EF4-FFF2-40B4-BE49-F238E27FC236}">
                <a16:creationId xmlns:a16="http://schemas.microsoft.com/office/drawing/2014/main" id="{83A8081F-B387-46AD-97EE-E5D93011D781}"/>
              </a:ext>
            </a:extLst>
          </p:cNvPr>
          <p:cNvSpPr/>
          <p:nvPr/>
        </p:nvSpPr>
        <p:spPr bwMode="auto">
          <a:xfrm>
            <a:off x="8099017" y="949797"/>
            <a:ext cx="2654583" cy="191725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C835794-C45B-4031-8296-8D2F8458AAB1}"/>
              </a:ext>
            </a:extLst>
          </p:cNvPr>
          <p:cNvSpPr>
            <a:spLocks noGrp="1"/>
          </p:cNvSpPr>
          <p:nvPr>
            <p:ph type="title"/>
          </p:nvPr>
        </p:nvSpPr>
        <p:spPr>
          <a:xfrm>
            <a:off x="458892" y="442590"/>
            <a:ext cx="3909884" cy="2215991"/>
          </a:xfrm>
        </p:spPr>
        <p:txBody>
          <a:bodyPr/>
          <a:lstStyle/>
          <a:p>
            <a:r>
              <a:rPr lang="en-US">
                <a:gradFill>
                  <a:gsLst>
                    <a:gs pos="2917">
                      <a:schemeClr val="tx1"/>
                    </a:gs>
                    <a:gs pos="30000">
                      <a:schemeClr val="tx1"/>
                    </a:gs>
                  </a:gsLst>
                  <a:lin ang="5400000" scaled="0"/>
                </a:gradFill>
              </a:rPr>
              <a:t>Run log &amp; telemetry analytics seamlessly with </a:t>
            </a:r>
            <a:r>
              <a:rPr lang="en-US">
                <a:solidFill>
                  <a:schemeClr val="accent2"/>
                </a:solidFill>
              </a:rPr>
              <a:t>Azure Synapse</a:t>
            </a:r>
          </a:p>
        </p:txBody>
      </p:sp>
      <p:sp>
        <p:nvSpPr>
          <p:cNvPr id="10" name="Hexagon 7">
            <a:extLst>
              <a:ext uri="{FF2B5EF4-FFF2-40B4-BE49-F238E27FC236}">
                <a16:creationId xmlns:a16="http://schemas.microsoft.com/office/drawing/2014/main" id="{C977E75F-78F9-4416-B472-F0778E1F5998}"/>
              </a:ext>
            </a:extLst>
          </p:cNvPr>
          <p:cNvSpPr/>
          <p:nvPr/>
        </p:nvSpPr>
        <p:spPr bwMode="auto">
          <a:xfrm rot="1871299">
            <a:off x="5108312" y="1869146"/>
            <a:ext cx="4698469" cy="4332221"/>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0" name="Synaptic logo" descr="A picture containing clock&#10;&#10;Description automatically generated">
            <a:extLst>
              <a:ext uri="{FF2B5EF4-FFF2-40B4-BE49-F238E27FC236}">
                <a16:creationId xmlns:a16="http://schemas.microsoft.com/office/drawing/2014/main" id="{FEE07514-E758-4D3E-A391-18BE63324C5F}"/>
              </a:ext>
            </a:extLst>
          </p:cNvPr>
          <p:cNvPicPr>
            <a:picLocks noChangeAspect="1"/>
          </p:cNvPicPr>
          <p:nvPr/>
        </p:nvPicPr>
        <p:blipFill>
          <a:blip r:embed="rId3"/>
          <a:stretch>
            <a:fillRect/>
          </a:stretch>
        </p:blipFill>
        <p:spPr>
          <a:xfrm>
            <a:off x="7283581" y="1711880"/>
            <a:ext cx="478489" cy="478485"/>
          </a:xfrm>
          <a:prstGeom prst="rect">
            <a:avLst/>
          </a:prstGeom>
          <a:effectLst/>
        </p:spPr>
      </p:pic>
      <p:sp>
        <p:nvSpPr>
          <p:cNvPr id="83" name="TextBox 82">
            <a:extLst>
              <a:ext uri="{FF2B5EF4-FFF2-40B4-BE49-F238E27FC236}">
                <a16:creationId xmlns:a16="http://schemas.microsoft.com/office/drawing/2014/main" id="{89C9F5A0-924B-4266-923A-D07B503006DE}"/>
              </a:ext>
            </a:extLst>
          </p:cNvPr>
          <p:cNvSpPr txBox="1"/>
          <p:nvPr/>
        </p:nvSpPr>
        <p:spPr>
          <a:xfrm>
            <a:off x="3522228" y="1163529"/>
            <a:ext cx="8081509" cy="4582867"/>
          </a:xfrm>
          <a:prstGeom prst="rect">
            <a:avLst/>
          </a:prstGeom>
          <a:noFill/>
        </p:spPr>
        <p:txBody>
          <a:bodyPr vert="horz" wrap="none" lIns="0" tIns="0" rIns="0" bIns="0" rtlCol="0" anchor="t" anchorCtr="0">
            <a:prstTxWarp prst="textArchUp">
              <a:avLst>
                <a:gd name="adj" fmla="val 1080000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2">
                    <a:lumMod val="50000"/>
                  </a:schemeClr>
                </a:solidFill>
                <a:effectLst/>
                <a:uLnTx/>
                <a:uFillTx/>
                <a:latin typeface="Segoe UI Semibold"/>
                <a:ea typeface="+mn-ea"/>
                <a:cs typeface="+mn-cs"/>
              </a:rPr>
              <a:t>Data Engineering  -  Data Warehousing  - Data Science  -  </a:t>
            </a:r>
            <a:r>
              <a:rPr kumimoji="0" lang="en-US" sz="1100" i="0" u="none" strike="noStrike" kern="1200" cap="none" spc="0" normalizeH="0" baseline="0" noProof="0">
                <a:ln>
                  <a:noFill/>
                </a:ln>
                <a:solidFill>
                  <a:schemeClr val="accent2"/>
                </a:solidFill>
                <a:effectLst/>
                <a:uLnTx/>
                <a:uFillTx/>
                <a:latin typeface="Segoe UI Semibold"/>
                <a:ea typeface="+mn-ea"/>
                <a:cs typeface="+mn-cs"/>
              </a:rPr>
              <a:t>Telemetry Analytics  </a:t>
            </a:r>
            <a:r>
              <a:rPr kumimoji="0" lang="en-US" sz="1000" b="0" i="0" u="none" strike="noStrike" kern="1200" cap="none" spc="0" normalizeH="0" baseline="0" noProof="0">
                <a:ln>
                  <a:noFill/>
                </a:ln>
                <a:solidFill>
                  <a:schemeClr val="tx2">
                    <a:lumMod val="50000"/>
                  </a:schemeClr>
                </a:solidFill>
                <a:effectLst/>
                <a:uLnTx/>
                <a:uFillTx/>
                <a:latin typeface="Segoe UI Semibold"/>
                <a:ea typeface="+mn-ea"/>
                <a:cs typeface="+mn-cs"/>
              </a:rPr>
              <a:t>-  Streaming Analytics  -  Intelligent Apps    </a:t>
            </a:r>
          </a:p>
        </p:txBody>
      </p:sp>
      <p:pic>
        <p:nvPicPr>
          <p:cNvPr id="33" name="Picture 32">
            <a:extLst>
              <a:ext uri="{FF2B5EF4-FFF2-40B4-BE49-F238E27FC236}">
                <a16:creationId xmlns:a16="http://schemas.microsoft.com/office/drawing/2014/main" id="{8E925F3E-20DC-4546-A50B-8269CF47933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404194" y="3578217"/>
            <a:ext cx="682922" cy="524623"/>
          </a:xfrm>
          <a:prstGeom prst="rect">
            <a:avLst/>
          </a:prstGeom>
        </p:spPr>
      </p:pic>
      <p:sp>
        <p:nvSpPr>
          <p:cNvPr id="11" name="Oval 10">
            <a:extLst>
              <a:ext uri="{FF2B5EF4-FFF2-40B4-BE49-F238E27FC236}">
                <a16:creationId xmlns:a16="http://schemas.microsoft.com/office/drawing/2014/main" id="{C91BA7E8-DA09-41FE-9842-77D41B1ADFE5}"/>
              </a:ext>
            </a:extLst>
          </p:cNvPr>
          <p:cNvSpPr/>
          <p:nvPr/>
        </p:nvSpPr>
        <p:spPr bwMode="auto">
          <a:xfrm>
            <a:off x="9378286" y="3781118"/>
            <a:ext cx="596170" cy="596170"/>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2" name="arrow_16">
            <a:extLst>
              <a:ext uri="{FF2B5EF4-FFF2-40B4-BE49-F238E27FC236}">
                <a16:creationId xmlns:a16="http://schemas.microsoft.com/office/drawing/2014/main" id="{01B4EFE7-7A6C-4F8C-BBE2-9957E4BE8BCC}"/>
              </a:ext>
            </a:extLst>
          </p:cNvPr>
          <p:cNvSpPr>
            <a:spLocks noChangeAspect="1" noEditPoints="1"/>
          </p:cNvSpPr>
          <p:nvPr/>
        </p:nvSpPr>
        <p:spPr bwMode="auto">
          <a:xfrm>
            <a:off x="9663478" y="3918925"/>
            <a:ext cx="431108" cy="317749"/>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26" name="Picture 25" descr="Icon&#10;&#10;Description automatically generated">
            <a:extLst>
              <a:ext uri="{FF2B5EF4-FFF2-40B4-BE49-F238E27FC236}">
                <a16:creationId xmlns:a16="http://schemas.microsoft.com/office/drawing/2014/main" id="{A8F2D0F9-6EA5-4371-941D-36947B5D55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00953" y="4655650"/>
            <a:ext cx="259213" cy="259213"/>
          </a:xfrm>
          <a:prstGeom prst="rect">
            <a:avLst/>
          </a:prstGeom>
        </p:spPr>
      </p:pic>
      <p:pic>
        <p:nvPicPr>
          <p:cNvPr id="27" name="Graphic 22">
            <a:extLst>
              <a:ext uri="{FF2B5EF4-FFF2-40B4-BE49-F238E27FC236}">
                <a16:creationId xmlns:a16="http://schemas.microsoft.com/office/drawing/2014/main" id="{B2FD8984-38DC-46DA-B6D4-19BFD3868E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4242" y="3128626"/>
            <a:ext cx="439698" cy="439698"/>
          </a:xfrm>
          <a:prstGeom prst="rect">
            <a:avLst/>
          </a:prstGeom>
        </p:spPr>
      </p:pic>
      <p:pic>
        <p:nvPicPr>
          <p:cNvPr id="28" name="Picture 2" descr="Azure Machine Learning - Visual Studio Marketplace">
            <a:extLst>
              <a:ext uri="{FF2B5EF4-FFF2-40B4-BE49-F238E27FC236}">
                <a16:creationId xmlns:a16="http://schemas.microsoft.com/office/drawing/2014/main" id="{62F50AFC-89BF-4BBD-A3FB-14757EB6D8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85677" y="4208611"/>
            <a:ext cx="259213" cy="27891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3380C006-A92E-4601-B86B-7ABB0CED4356}"/>
              </a:ext>
            </a:extLst>
          </p:cNvPr>
          <p:cNvSpPr/>
          <p:nvPr/>
        </p:nvSpPr>
        <p:spPr bwMode="auto">
          <a:xfrm>
            <a:off x="10256822" y="3082822"/>
            <a:ext cx="874539" cy="2000167"/>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908EB7D8-6470-4FD8-BE60-B2DF78016557}"/>
              </a:ext>
            </a:extLst>
          </p:cNvPr>
          <p:cNvSpPr/>
          <p:nvPr/>
        </p:nvSpPr>
        <p:spPr bwMode="auto">
          <a:xfrm>
            <a:off x="5555098" y="2877917"/>
            <a:ext cx="3754764" cy="36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31" name="Rectangle 30">
            <a:extLst>
              <a:ext uri="{FF2B5EF4-FFF2-40B4-BE49-F238E27FC236}">
                <a16:creationId xmlns:a16="http://schemas.microsoft.com/office/drawing/2014/main" id="{AC5537A2-29D5-42B0-ABEF-DAFCCCCEFAA3}"/>
              </a:ext>
            </a:extLst>
          </p:cNvPr>
          <p:cNvSpPr/>
          <p:nvPr/>
        </p:nvSpPr>
        <p:spPr bwMode="auto">
          <a:xfrm>
            <a:off x="5554133" y="3279917"/>
            <a:ext cx="702390" cy="363675"/>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32" name="Rectangle 31">
            <a:extLst>
              <a:ext uri="{FF2B5EF4-FFF2-40B4-BE49-F238E27FC236}">
                <a16:creationId xmlns:a16="http://schemas.microsoft.com/office/drawing/2014/main" id="{5840687A-F811-452E-935F-D4C1C93F927E}"/>
              </a:ext>
            </a:extLst>
          </p:cNvPr>
          <p:cNvSpPr/>
          <p:nvPr/>
        </p:nvSpPr>
        <p:spPr bwMode="auto">
          <a:xfrm>
            <a:off x="6317467" y="3279917"/>
            <a:ext cx="702390" cy="363675"/>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34" name="Rectangle 33">
            <a:extLst>
              <a:ext uri="{FF2B5EF4-FFF2-40B4-BE49-F238E27FC236}">
                <a16:creationId xmlns:a16="http://schemas.microsoft.com/office/drawing/2014/main" id="{5D0369AB-D895-49C0-BAE8-A5A4974FF10B}"/>
              </a:ext>
            </a:extLst>
          </p:cNvPr>
          <p:cNvSpPr/>
          <p:nvPr/>
        </p:nvSpPr>
        <p:spPr bwMode="auto">
          <a:xfrm>
            <a:off x="7080803" y="3279917"/>
            <a:ext cx="702390" cy="363675"/>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35" name="Rectangle 34">
            <a:extLst>
              <a:ext uri="{FF2B5EF4-FFF2-40B4-BE49-F238E27FC236}">
                <a16:creationId xmlns:a16="http://schemas.microsoft.com/office/drawing/2014/main" id="{8420A4AF-9EB1-42EC-BEB4-3DF91D6A00D3}"/>
              </a:ext>
            </a:extLst>
          </p:cNvPr>
          <p:cNvSpPr/>
          <p:nvPr/>
        </p:nvSpPr>
        <p:spPr bwMode="auto">
          <a:xfrm>
            <a:off x="7844137" y="3279917"/>
            <a:ext cx="702390" cy="363675"/>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36" name="Rectangle 35">
            <a:extLst>
              <a:ext uri="{FF2B5EF4-FFF2-40B4-BE49-F238E27FC236}">
                <a16:creationId xmlns:a16="http://schemas.microsoft.com/office/drawing/2014/main" id="{F034FD55-9E4A-463B-AADB-D0A177BFB39C}"/>
              </a:ext>
            </a:extLst>
          </p:cNvPr>
          <p:cNvSpPr/>
          <p:nvPr/>
        </p:nvSpPr>
        <p:spPr bwMode="auto">
          <a:xfrm>
            <a:off x="8607472" y="3279917"/>
            <a:ext cx="702390" cy="363675"/>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37" name="Rectangle 36">
            <a:extLst>
              <a:ext uri="{FF2B5EF4-FFF2-40B4-BE49-F238E27FC236}">
                <a16:creationId xmlns:a16="http://schemas.microsoft.com/office/drawing/2014/main" id="{B318EFA1-79C1-4947-9691-A523C5FC8074}"/>
              </a:ext>
            </a:extLst>
          </p:cNvPr>
          <p:cNvSpPr/>
          <p:nvPr/>
        </p:nvSpPr>
        <p:spPr bwMode="auto">
          <a:xfrm>
            <a:off x="5572504" y="3668401"/>
            <a:ext cx="3754764" cy="3636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38" name="Rectangle 37">
            <a:extLst>
              <a:ext uri="{FF2B5EF4-FFF2-40B4-BE49-F238E27FC236}">
                <a16:creationId xmlns:a16="http://schemas.microsoft.com/office/drawing/2014/main" id="{13BC34DE-2D0C-4319-934F-A4A6C4F92850}"/>
              </a:ext>
            </a:extLst>
          </p:cNvPr>
          <p:cNvSpPr/>
          <p:nvPr/>
        </p:nvSpPr>
        <p:spPr bwMode="auto">
          <a:xfrm>
            <a:off x="5572503" y="3984165"/>
            <a:ext cx="1210845" cy="36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39" name="Rectangle 38">
            <a:extLst>
              <a:ext uri="{FF2B5EF4-FFF2-40B4-BE49-F238E27FC236}">
                <a16:creationId xmlns:a16="http://schemas.microsoft.com/office/drawing/2014/main" id="{3EDE3F0A-94AC-418E-B078-EEF55C4D6D8F}"/>
              </a:ext>
            </a:extLst>
          </p:cNvPr>
          <p:cNvSpPr/>
          <p:nvPr/>
        </p:nvSpPr>
        <p:spPr bwMode="auto">
          <a:xfrm>
            <a:off x="6842053" y="3984165"/>
            <a:ext cx="1210845" cy="36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FFBE5290-EBD5-428B-B4AD-E95EAC46F93E}"/>
              </a:ext>
            </a:extLst>
          </p:cNvPr>
          <p:cNvSpPr/>
          <p:nvPr/>
        </p:nvSpPr>
        <p:spPr bwMode="auto">
          <a:xfrm>
            <a:off x="8099017" y="3984165"/>
            <a:ext cx="1210845" cy="36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41" name="Rectangle 40">
            <a:extLst>
              <a:ext uri="{FF2B5EF4-FFF2-40B4-BE49-F238E27FC236}">
                <a16:creationId xmlns:a16="http://schemas.microsoft.com/office/drawing/2014/main" id="{A893A48D-A239-458F-BC27-8D6FFE0AED0E}"/>
              </a:ext>
            </a:extLst>
          </p:cNvPr>
          <p:cNvSpPr/>
          <p:nvPr/>
        </p:nvSpPr>
        <p:spPr bwMode="auto">
          <a:xfrm>
            <a:off x="5572503" y="2509976"/>
            <a:ext cx="3737357" cy="3636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42" name="Rectangle 41">
            <a:extLst>
              <a:ext uri="{FF2B5EF4-FFF2-40B4-BE49-F238E27FC236}">
                <a16:creationId xmlns:a16="http://schemas.microsoft.com/office/drawing/2014/main" id="{6C453C3E-593B-4859-B37C-BBBAE700A8DB}"/>
              </a:ext>
            </a:extLst>
          </p:cNvPr>
          <p:cNvSpPr/>
          <p:nvPr/>
        </p:nvSpPr>
        <p:spPr bwMode="auto">
          <a:xfrm>
            <a:off x="5164542" y="4439071"/>
            <a:ext cx="4549893" cy="138012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087E9F0B-C29E-40F3-A4A7-485FEF1F4A9D}"/>
              </a:ext>
            </a:extLst>
          </p:cNvPr>
          <p:cNvSpPr/>
          <p:nvPr/>
        </p:nvSpPr>
        <p:spPr bwMode="auto">
          <a:xfrm>
            <a:off x="5164541" y="4439071"/>
            <a:ext cx="4549893"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44" name="Rectangle 43">
            <a:extLst>
              <a:ext uri="{FF2B5EF4-FFF2-40B4-BE49-F238E27FC236}">
                <a16:creationId xmlns:a16="http://schemas.microsoft.com/office/drawing/2014/main" id="{5621E22C-CBC9-4E5E-9F00-2C34B522E159}"/>
              </a:ext>
            </a:extLst>
          </p:cNvPr>
          <p:cNvSpPr/>
          <p:nvPr/>
        </p:nvSpPr>
        <p:spPr bwMode="auto">
          <a:xfrm>
            <a:off x="5295630" y="4756126"/>
            <a:ext cx="863847" cy="955681"/>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45" name="Picture 44" descr="A picture containing text, clipart&#10;&#10;Description automatically generated">
            <a:extLst>
              <a:ext uri="{FF2B5EF4-FFF2-40B4-BE49-F238E27FC236}">
                <a16:creationId xmlns:a16="http://schemas.microsoft.com/office/drawing/2014/main" id="{DF9C611E-129F-48C9-98C5-155C40FBC7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52676" y="4025880"/>
            <a:ext cx="747600" cy="282895"/>
          </a:xfrm>
          <a:prstGeom prst="rect">
            <a:avLst/>
          </a:prstGeom>
        </p:spPr>
      </p:pic>
      <p:sp>
        <p:nvSpPr>
          <p:cNvPr id="46" name="Rectangle 45">
            <a:extLst>
              <a:ext uri="{FF2B5EF4-FFF2-40B4-BE49-F238E27FC236}">
                <a16:creationId xmlns:a16="http://schemas.microsoft.com/office/drawing/2014/main" id="{36DB1BA1-C6E3-40D6-93DC-7F08A9903087}"/>
              </a:ext>
            </a:extLst>
          </p:cNvPr>
          <p:cNvSpPr/>
          <p:nvPr/>
        </p:nvSpPr>
        <p:spPr bwMode="auto">
          <a:xfrm>
            <a:off x="6218593" y="4756126"/>
            <a:ext cx="863847" cy="955681"/>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47" name="Rectangle 46">
            <a:extLst>
              <a:ext uri="{FF2B5EF4-FFF2-40B4-BE49-F238E27FC236}">
                <a16:creationId xmlns:a16="http://schemas.microsoft.com/office/drawing/2014/main" id="{C6C1CA02-4F5E-476A-A80D-B44960876969}"/>
              </a:ext>
            </a:extLst>
          </p:cNvPr>
          <p:cNvSpPr/>
          <p:nvPr/>
        </p:nvSpPr>
        <p:spPr bwMode="auto">
          <a:xfrm>
            <a:off x="7131254" y="4756126"/>
            <a:ext cx="863847" cy="955681"/>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48" name="Rectangle 47">
            <a:extLst>
              <a:ext uri="{FF2B5EF4-FFF2-40B4-BE49-F238E27FC236}">
                <a16:creationId xmlns:a16="http://schemas.microsoft.com/office/drawing/2014/main" id="{875202E4-C363-445A-A790-763AEE590002}"/>
              </a:ext>
            </a:extLst>
          </p:cNvPr>
          <p:cNvSpPr/>
          <p:nvPr/>
        </p:nvSpPr>
        <p:spPr bwMode="auto">
          <a:xfrm>
            <a:off x="8042523" y="4756126"/>
            <a:ext cx="1527300" cy="457814"/>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49" name="Rectangle 48">
            <a:extLst>
              <a:ext uri="{FF2B5EF4-FFF2-40B4-BE49-F238E27FC236}">
                <a16:creationId xmlns:a16="http://schemas.microsoft.com/office/drawing/2014/main" id="{40331269-4D91-4C19-B084-BFA96817398D}"/>
              </a:ext>
            </a:extLst>
          </p:cNvPr>
          <p:cNvSpPr/>
          <p:nvPr/>
        </p:nvSpPr>
        <p:spPr bwMode="auto">
          <a:xfrm>
            <a:off x="8042522" y="5265345"/>
            <a:ext cx="768485" cy="457814"/>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51" name="Rectangle 50">
            <a:extLst>
              <a:ext uri="{FF2B5EF4-FFF2-40B4-BE49-F238E27FC236}">
                <a16:creationId xmlns:a16="http://schemas.microsoft.com/office/drawing/2014/main" id="{57CB3FCA-30B9-4943-AD2D-862D5396ADBF}"/>
              </a:ext>
            </a:extLst>
          </p:cNvPr>
          <p:cNvSpPr/>
          <p:nvPr/>
        </p:nvSpPr>
        <p:spPr bwMode="auto">
          <a:xfrm>
            <a:off x="8863703" y="5265345"/>
            <a:ext cx="704294" cy="457814"/>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Dataverse</a:t>
            </a:r>
          </a:p>
        </p:txBody>
      </p:sp>
      <p:grpSp>
        <p:nvGrpSpPr>
          <p:cNvPr id="53" name="Group 52">
            <a:extLst>
              <a:ext uri="{FF2B5EF4-FFF2-40B4-BE49-F238E27FC236}">
                <a16:creationId xmlns:a16="http://schemas.microsoft.com/office/drawing/2014/main" id="{5F5243EC-6B1E-46B8-8109-EED12A922343}"/>
              </a:ext>
            </a:extLst>
          </p:cNvPr>
          <p:cNvGrpSpPr/>
          <p:nvPr/>
        </p:nvGrpSpPr>
        <p:grpSpPr>
          <a:xfrm>
            <a:off x="7469503" y="4919836"/>
            <a:ext cx="187349" cy="188254"/>
            <a:chOff x="10151682" y="3345304"/>
            <a:chExt cx="2093032" cy="2103153"/>
          </a:xfrm>
        </p:grpSpPr>
        <p:grpSp>
          <p:nvGrpSpPr>
            <p:cNvPr id="55" name="Group 54">
              <a:extLst>
                <a:ext uri="{FF2B5EF4-FFF2-40B4-BE49-F238E27FC236}">
                  <a16:creationId xmlns:a16="http://schemas.microsoft.com/office/drawing/2014/main" id="{A666044A-3732-46DE-86E6-D136EFB1F726}"/>
                </a:ext>
              </a:extLst>
            </p:cNvPr>
            <p:cNvGrpSpPr/>
            <p:nvPr/>
          </p:nvGrpSpPr>
          <p:grpSpPr>
            <a:xfrm>
              <a:off x="10151682" y="3345304"/>
              <a:ext cx="2088687" cy="486657"/>
              <a:chOff x="10151682" y="3345304"/>
              <a:chExt cx="2088687" cy="486657"/>
            </a:xfrm>
          </p:grpSpPr>
          <p:sp>
            <p:nvSpPr>
              <p:cNvPr id="66" name="Rectangle: Rounded Corners 65">
                <a:extLst>
                  <a:ext uri="{FF2B5EF4-FFF2-40B4-BE49-F238E27FC236}">
                    <a16:creationId xmlns:a16="http://schemas.microsoft.com/office/drawing/2014/main" id="{7C267158-BF23-43B7-85D9-094A624DF3A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005EE0DC-0C69-4EC5-AECD-58924682488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Rounded Corners 67">
                <a:extLst>
                  <a:ext uri="{FF2B5EF4-FFF2-40B4-BE49-F238E27FC236}">
                    <a16:creationId xmlns:a16="http://schemas.microsoft.com/office/drawing/2014/main" id="{48C1AD19-D2C5-4C2D-81CF-5889A3CA3ED5}"/>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6" name="Rectangle: Rounded Corners 55">
              <a:extLst>
                <a:ext uri="{FF2B5EF4-FFF2-40B4-BE49-F238E27FC236}">
                  <a16:creationId xmlns:a16="http://schemas.microsoft.com/office/drawing/2014/main" id="{2BC9A5F9-DB1A-47C9-9A39-F7A2C9C9C1F1}"/>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A04EED67-4C8A-4EEC-8F46-284C7B09624A}"/>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75A4726-8344-4AE8-8D5B-C80D9CF3A5A3}"/>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FC816809-2D1F-4301-850A-2BA427D0D0CC}"/>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F9B736B5-F4FB-4912-8A0E-692C603AA99D}"/>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2A2E00AC-725C-405D-8740-EB49B069E8F8}"/>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0B0F41C9-839F-4D17-A8EE-E6F317AE4368}"/>
                </a:ext>
              </a:extLst>
            </p:cNvPr>
            <p:cNvGrpSpPr/>
            <p:nvPr/>
          </p:nvGrpSpPr>
          <p:grpSpPr>
            <a:xfrm rot="10800000">
              <a:off x="10156029" y="4961800"/>
              <a:ext cx="2088685" cy="486657"/>
              <a:chOff x="9792233" y="4614073"/>
              <a:chExt cx="2088685" cy="486657"/>
            </a:xfrm>
          </p:grpSpPr>
          <p:sp>
            <p:nvSpPr>
              <p:cNvPr id="63" name="Rectangle: Rounded Corners 62">
                <a:extLst>
                  <a:ext uri="{FF2B5EF4-FFF2-40B4-BE49-F238E27FC236}">
                    <a16:creationId xmlns:a16="http://schemas.microsoft.com/office/drawing/2014/main" id="{6760CD11-33B7-45C5-BEBB-AF2B3B1530A5}"/>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E8CE78C4-3FD2-46D2-8BE5-C485772678C8}"/>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75E21E17-0864-47AE-B9C1-4BCB66A5FD91}"/>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9" name="Picture 2" descr="See the source image">
            <a:extLst>
              <a:ext uri="{FF2B5EF4-FFF2-40B4-BE49-F238E27FC236}">
                <a16:creationId xmlns:a16="http://schemas.microsoft.com/office/drawing/2014/main" id="{5331E21D-B2AB-44AE-9B0B-B9C62B04B03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07771" y="4894180"/>
            <a:ext cx="239565" cy="23956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a:extLst>
              <a:ext uri="{FF2B5EF4-FFF2-40B4-BE49-F238E27FC236}">
                <a16:creationId xmlns:a16="http://schemas.microsoft.com/office/drawing/2014/main" id="{849BE9CC-48ED-4536-8B31-BB1534BF6683}"/>
              </a:ext>
            </a:extLst>
          </p:cNvPr>
          <p:cNvPicPr>
            <a:picLocks noChangeAspect="1"/>
          </p:cNvPicPr>
          <p:nvPr/>
        </p:nvPicPr>
        <p:blipFill>
          <a:blip r:embed="rId11"/>
          <a:stretch>
            <a:fillRect/>
          </a:stretch>
        </p:blipFill>
        <p:spPr>
          <a:xfrm>
            <a:off x="6551494" y="4887728"/>
            <a:ext cx="198047" cy="252469"/>
          </a:xfrm>
          <a:prstGeom prst="rect">
            <a:avLst/>
          </a:prstGeom>
        </p:spPr>
      </p:pic>
      <p:grpSp>
        <p:nvGrpSpPr>
          <p:cNvPr id="71" name="Synaptic conection">
            <a:extLst>
              <a:ext uri="{FF2B5EF4-FFF2-40B4-BE49-F238E27FC236}">
                <a16:creationId xmlns:a16="http://schemas.microsoft.com/office/drawing/2014/main" id="{8A356D77-3769-42EB-81A1-F6D07D33DF1A}"/>
              </a:ext>
            </a:extLst>
          </p:cNvPr>
          <p:cNvGrpSpPr>
            <a:grpSpLocks noChangeAspect="1"/>
          </p:cNvGrpSpPr>
          <p:nvPr/>
        </p:nvGrpSpPr>
        <p:grpSpPr bwMode="auto">
          <a:xfrm>
            <a:off x="8458505" y="4810901"/>
            <a:ext cx="540633" cy="149140"/>
            <a:chOff x="1114" y="3500"/>
            <a:chExt cx="2610" cy="720"/>
          </a:xfrm>
        </p:grpSpPr>
        <p:sp>
          <p:nvSpPr>
            <p:cNvPr id="72" name="Oval 5">
              <a:extLst>
                <a:ext uri="{FF2B5EF4-FFF2-40B4-BE49-F238E27FC236}">
                  <a16:creationId xmlns:a16="http://schemas.microsoft.com/office/drawing/2014/main" id="{1DB7C8D8-C400-4D5E-BBBA-CE6B969411C4}"/>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6">
              <a:extLst>
                <a:ext uri="{FF2B5EF4-FFF2-40B4-BE49-F238E27FC236}">
                  <a16:creationId xmlns:a16="http://schemas.microsoft.com/office/drawing/2014/main" id="{4F049E17-3DCF-4135-8BDD-A92E668BFC18}"/>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8">
              <a:extLst>
                <a:ext uri="{FF2B5EF4-FFF2-40B4-BE49-F238E27FC236}">
                  <a16:creationId xmlns:a16="http://schemas.microsoft.com/office/drawing/2014/main" id="{CBAD7188-0EBF-4FF7-AFF2-93AE3544A6BC}"/>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8">
              <a:extLst>
                <a:ext uri="{FF2B5EF4-FFF2-40B4-BE49-F238E27FC236}">
                  <a16:creationId xmlns:a16="http://schemas.microsoft.com/office/drawing/2014/main" id="{C9F7CB70-5CD3-4CCE-A921-DA64C0D67E0B}"/>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76" name="Picture 2" descr="Top reasons to migrate MongoDB to Cosmos DB - Neal Analytics">
            <a:extLst>
              <a:ext uri="{FF2B5EF4-FFF2-40B4-BE49-F238E27FC236}">
                <a16:creationId xmlns:a16="http://schemas.microsoft.com/office/drawing/2014/main" id="{783C60CE-09F2-432E-B3F4-683163B883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78169" y="5332626"/>
            <a:ext cx="339767" cy="178378"/>
          </a:xfrm>
          <a:prstGeom prst="rect">
            <a:avLst/>
          </a:prstGeom>
          <a:noFill/>
          <a:extLst>
            <a:ext uri="{909E8E84-426E-40DD-AFC4-6F175D3DCCD1}">
              <a14:hiddenFill xmlns:a14="http://schemas.microsoft.com/office/drawing/2010/main">
                <a:solidFill>
                  <a:srgbClr val="FFFFFF"/>
                </a:solidFill>
              </a14:hiddenFill>
            </a:ext>
          </a:extLst>
        </p:spPr>
      </p:pic>
      <p:pic>
        <p:nvPicPr>
          <p:cNvPr id="77" name="Graphic 76">
            <a:extLst>
              <a:ext uri="{FF2B5EF4-FFF2-40B4-BE49-F238E27FC236}">
                <a16:creationId xmlns:a16="http://schemas.microsoft.com/office/drawing/2014/main" id="{C4725DB6-31DB-437D-8467-0C54A1BDECD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66926" y="5253302"/>
            <a:ext cx="247329" cy="257702"/>
          </a:xfrm>
          <a:prstGeom prst="rect">
            <a:avLst/>
          </a:prstGeom>
          <a:effectLst/>
        </p:spPr>
      </p:pic>
      <p:sp>
        <p:nvSpPr>
          <p:cNvPr id="5" name="Rectangle 4">
            <a:extLst>
              <a:ext uri="{FF2B5EF4-FFF2-40B4-BE49-F238E27FC236}">
                <a16:creationId xmlns:a16="http://schemas.microsoft.com/office/drawing/2014/main" id="{67DA843F-5CF0-4DBC-88C1-FEA02F0DCDBF}"/>
              </a:ext>
            </a:extLst>
          </p:cNvPr>
          <p:cNvSpPr/>
          <p:nvPr/>
        </p:nvSpPr>
        <p:spPr bwMode="auto">
          <a:xfrm>
            <a:off x="8066544" y="3953504"/>
            <a:ext cx="1285303" cy="437225"/>
          </a:xfrm>
          <a:prstGeom prst="rect">
            <a:avLst/>
          </a:prstGeom>
          <a:noFill/>
          <a:ln w="412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02621DD3-D4FE-420E-B3E6-FDAA8A677375}"/>
              </a:ext>
            </a:extLst>
          </p:cNvPr>
          <p:cNvSpPr/>
          <p:nvPr/>
        </p:nvSpPr>
        <p:spPr bwMode="auto">
          <a:xfrm>
            <a:off x="4878667" y="3780344"/>
            <a:ext cx="596170" cy="596170"/>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5" name="arrow_25">
            <a:extLst>
              <a:ext uri="{FF2B5EF4-FFF2-40B4-BE49-F238E27FC236}">
                <a16:creationId xmlns:a16="http://schemas.microsoft.com/office/drawing/2014/main" id="{BB0F4AAB-DC07-4D22-8297-F3B6397F5556}"/>
              </a:ext>
            </a:extLst>
          </p:cNvPr>
          <p:cNvSpPr>
            <a:spLocks noChangeAspect="1" noEditPoints="1"/>
          </p:cNvSpPr>
          <p:nvPr/>
        </p:nvSpPr>
        <p:spPr bwMode="auto">
          <a:xfrm>
            <a:off x="4949512" y="4163000"/>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arrow_25">
            <a:extLst>
              <a:ext uri="{FF2B5EF4-FFF2-40B4-BE49-F238E27FC236}">
                <a16:creationId xmlns:a16="http://schemas.microsoft.com/office/drawing/2014/main" id="{83006272-3F8F-43E4-A2CE-06D9AB78D141}"/>
              </a:ext>
            </a:extLst>
          </p:cNvPr>
          <p:cNvSpPr>
            <a:spLocks noChangeAspect="1" noEditPoints="1"/>
          </p:cNvSpPr>
          <p:nvPr/>
        </p:nvSpPr>
        <p:spPr bwMode="auto">
          <a:xfrm flipV="1">
            <a:off x="4949512" y="3775995"/>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2465D491-EA25-4081-983D-8EEE5C39C7B2}"/>
              </a:ext>
            </a:extLst>
          </p:cNvPr>
          <p:cNvSpPr/>
          <p:nvPr/>
        </p:nvSpPr>
        <p:spPr bwMode="auto">
          <a:xfrm>
            <a:off x="3570357" y="2865894"/>
            <a:ext cx="1141233" cy="2390011"/>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1CEB7ED2-F827-4797-9298-E8D4F0C6B71B}"/>
              </a:ext>
            </a:extLst>
          </p:cNvPr>
          <p:cNvSpPr txBox="1"/>
          <p:nvPr/>
        </p:nvSpPr>
        <p:spPr>
          <a:xfrm>
            <a:off x="3706807" y="3132212"/>
            <a:ext cx="435720" cy="129502"/>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19" name="TextBox 18">
            <a:extLst>
              <a:ext uri="{FF2B5EF4-FFF2-40B4-BE49-F238E27FC236}">
                <a16:creationId xmlns:a16="http://schemas.microsoft.com/office/drawing/2014/main" id="{B33797A5-359E-4C12-8167-E350D2359EEA}"/>
              </a:ext>
            </a:extLst>
          </p:cNvPr>
          <p:cNvSpPr txBox="1"/>
          <p:nvPr/>
        </p:nvSpPr>
        <p:spPr>
          <a:xfrm>
            <a:off x="3611662" y="3698072"/>
            <a:ext cx="520705" cy="129502"/>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20" name="TextBox 19">
            <a:extLst>
              <a:ext uri="{FF2B5EF4-FFF2-40B4-BE49-F238E27FC236}">
                <a16:creationId xmlns:a16="http://schemas.microsoft.com/office/drawing/2014/main" id="{09498CE5-242B-4CEF-9406-962FADA5F696}"/>
              </a:ext>
            </a:extLst>
          </p:cNvPr>
          <p:cNvSpPr txBox="1"/>
          <p:nvPr/>
        </p:nvSpPr>
        <p:spPr>
          <a:xfrm>
            <a:off x="3546910" y="4253773"/>
            <a:ext cx="585457" cy="129502"/>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000">
                <a:gradFill>
                  <a:gsLst>
                    <a:gs pos="2917">
                      <a:srgbClr val="FFFFFF"/>
                    </a:gs>
                    <a:gs pos="30000">
                      <a:srgbClr val="FFFFFF"/>
                    </a:gs>
                  </a:gsLst>
                  <a:lin ang="5400000" scaled="0"/>
                </a:gradFill>
                <a:latin typeface="Segoe UI"/>
              </a:rPr>
              <a:t>Applications</a:t>
            </a:r>
            <a:endPar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21" name="TextBox 20">
            <a:extLst>
              <a:ext uri="{FF2B5EF4-FFF2-40B4-BE49-F238E27FC236}">
                <a16:creationId xmlns:a16="http://schemas.microsoft.com/office/drawing/2014/main" id="{E9CE0614-A41C-4BA4-95CB-82F9084B5CD2}"/>
              </a:ext>
            </a:extLst>
          </p:cNvPr>
          <p:cNvSpPr txBox="1"/>
          <p:nvPr/>
        </p:nvSpPr>
        <p:spPr>
          <a:xfrm>
            <a:off x="3405268" y="4829792"/>
            <a:ext cx="727099" cy="129502"/>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22" name="server">
            <a:extLst>
              <a:ext uri="{FF2B5EF4-FFF2-40B4-BE49-F238E27FC236}">
                <a16:creationId xmlns:a16="http://schemas.microsoft.com/office/drawing/2014/main" id="{FBFE3A0A-BCB4-4C2F-8643-8AE751FBEE2D}"/>
              </a:ext>
            </a:extLst>
          </p:cNvPr>
          <p:cNvSpPr>
            <a:spLocks noChangeAspect="1" noEditPoints="1"/>
          </p:cNvSpPr>
          <p:nvPr/>
        </p:nvSpPr>
        <p:spPr bwMode="auto">
          <a:xfrm>
            <a:off x="4368778" y="3046173"/>
            <a:ext cx="139548" cy="265053"/>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cloud_2">
            <a:extLst>
              <a:ext uri="{FF2B5EF4-FFF2-40B4-BE49-F238E27FC236}">
                <a16:creationId xmlns:a16="http://schemas.microsoft.com/office/drawing/2014/main" id="{DBB206E5-10D6-4AE4-B078-44A46B2B26BC}"/>
              </a:ext>
            </a:extLst>
          </p:cNvPr>
          <p:cNvSpPr>
            <a:spLocks noChangeAspect="1" noEditPoints="1"/>
          </p:cNvSpPr>
          <p:nvPr/>
        </p:nvSpPr>
        <p:spPr bwMode="auto">
          <a:xfrm>
            <a:off x="4288906" y="3658901"/>
            <a:ext cx="298841" cy="172454"/>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Browser_3">
            <a:extLst>
              <a:ext uri="{FF2B5EF4-FFF2-40B4-BE49-F238E27FC236}">
                <a16:creationId xmlns:a16="http://schemas.microsoft.com/office/drawing/2014/main" id="{7C515D13-2B77-4CE6-875B-7E543A5B2326}"/>
              </a:ext>
            </a:extLst>
          </p:cNvPr>
          <p:cNvSpPr>
            <a:spLocks noChangeAspect="1" noEditPoints="1"/>
          </p:cNvSpPr>
          <p:nvPr/>
        </p:nvSpPr>
        <p:spPr bwMode="auto">
          <a:xfrm>
            <a:off x="4344244" y="4258287"/>
            <a:ext cx="182745" cy="173823"/>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camera_4">
            <a:extLst>
              <a:ext uri="{FF2B5EF4-FFF2-40B4-BE49-F238E27FC236}">
                <a16:creationId xmlns:a16="http://schemas.microsoft.com/office/drawing/2014/main" id="{6D1C12F3-3E40-4762-99C4-F631AE290A4F}"/>
              </a:ext>
            </a:extLst>
          </p:cNvPr>
          <p:cNvSpPr>
            <a:spLocks noChangeAspect="1" noEditPoints="1"/>
          </p:cNvSpPr>
          <p:nvPr/>
        </p:nvSpPr>
        <p:spPr bwMode="auto">
          <a:xfrm>
            <a:off x="4325925" y="4833685"/>
            <a:ext cx="228809" cy="184439"/>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1801507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tar&#10;&#10;Description automatically generated">
            <a:extLst>
              <a:ext uri="{FF2B5EF4-FFF2-40B4-BE49-F238E27FC236}">
                <a16:creationId xmlns:a16="http://schemas.microsoft.com/office/drawing/2014/main" id="{CF015DB0-D0CE-4946-ACE8-1047A1AC5EAB}"/>
              </a:ext>
            </a:extLst>
          </p:cNvPr>
          <p:cNvPicPr>
            <a:picLocks noChangeAspect="1"/>
          </p:cNvPicPr>
          <p:nvPr/>
        </p:nvPicPr>
        <p:blipFill rotWithShape="1">
          <a:blip r:embed="rId2">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EA957A1-C757-4B91-B076-6DAA1732609A}"/>
              </a:ext>
            </a:extLst>
          </p:cNvPr>
          <p:cNvSpPr/>
          <p:nvPr/>
        </p:nvSpPr>
        <p:spPr bwMode="auto">
          <a:xfrm>
            <a:off x="0" y="0"/>
            <a:ext cx="12192000" cy="6858000"/>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4FB583C3-F1E2-48D8-B6C2-B2081C7179DB}"/>
              </a:ext>
            </a:extLst>
          </p:cNvPr>
          <p:cNvSpPr/>
          <p:nvPr/>
        </p:nvSpPr>
        <p:spPr bwMode="auto">
          <a:xfrm>
            <a:off x="0" y="2562856"/>
            <a:ext cx="6974006" cy="1774209"/>
          </a:xfrm>
          <a:prstGeom prst="rect">
            <a:avLst/>
          </a:prstGeom>
          <a:gradFill>
            <a:gsLst>
              <a:gs pos="1000">
                <a:schemeClr val="accent1">
                  <a:lumMod val="5000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a:extLst>
              <a:ext uri="{FF2B5EF4-FFF2-40B4-BE49-F238E27FC236}">
                <a16:creationId xmlns:a16="http://schemas.microsoft.com/office/drawing/2014/main" id="{C10A3F61-6187-459B-A2FB-4FAC1A7B045C}"/>
              </a:ext>
            </a:extLst>
          </p:cNvPr>
          <p:cNvSpPr txBox="1"/>
          <p:nvPr/>
        </p:nvSpPr>
        <p:spPr>
          <a:xfrm>
            <a:off x="485003" y="2988295"/>
            <a:ext cx="5383534" cy="923330"/>
          </a:xfrm>
          <a:prstGeom prst="rect">
            <a:avLst/>
          </a:prstGeom>
          <a:noFill/>
        </p:spPr>
        <p:txBody>
          <a:bodyPr wrap="square" rtlCol="0">
            <a:spAutoFit/>
          </a:bodyPr>
          <a:lstStyle/>
          <a:p>
            <a:r>
              <a:rPr lang="en-US" sz="5400"/>
              <a:t>L200 level slides</a:t>
            </a:r>
          </a:p>
        </p:txBody>
      </p:sp>
      <p:sp>
        <p:nvSpPr>
          <p:cNvPr id="3" name="Oval 2">
            <a:extLst>
              <a:ext uri="{FF2B5EF4-FFF2-40B4-BE49-F238E27FC236}">
                <a16:creationId xmlns:a16="http://schemas.microsoft.com/office/drawing/2014/main" id="{9F2B1E17-9B88-45B5-8F96-553D2C7F9CD5}"/>
              </a:ext>
            </a:extLst>
          </p:cNvPr>
          <p:cNvSpPr/>
          <p:nvPr/>
        </p:nvSpPr>
        <p:spPr bwMode="auto">
          <a:xfrm>
            <a:off x="6096000" y="2351316"/>
            <a:ext cx="2197289" cy="2197289"/>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12</a:t>
            </a:r>
          </a:p>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Synaptic logo" descr="A picture containing clock&#10;&#10;Description automatically generated">
            <a:extLst>
              <a:ext uri="{FF2B5EF4-FFF2-40B4-BE49-F238E27FC236}">
                <a16:creationId xmlns:a16="http://schemas.microsoft.com/office/drawing/2014/main" id="{341FF92E-140D-44E8-B25E-9BE012812B19}"/>
              </a:ext>
            </a:extLst>
          </p:cNvPr>
          <p:cNvPicPr>
            <a:picLocks noChangeAspect="1"/>
          </p:cNvPicPr>
          <p:nvPr/>
        </p:nvPicPr>
        <p:blipFill>
          <a:blip r:embed="rId3"/>
          <a:stretch>
            <a:fillRect/>
          </a:stretch>
        </p:blipFill>
        <p:spPr>
          <a:xfrm>
            <a:off x="6481422" y="2715784"/>
            <a:ext cx="1426443" cy="1426431"/>
          </a:xfrm>
          <a:prstGeom prst="rect">
            <a:avLst/>
          </a:prstGeom>
          <a:effectLst>
            <a:outerShdw blurRad="88900" dist="165100" dir="5400000" algn="t" rotWithShape="0">
              <a:prstClr val="black">
                <a:alpha val="23000"/>
              </a:prstClr>
            </a:outerShdw>
          </a:effectLst>
        </p:spPr>
      </p:pic>
    </p:spTree>
    <p:extLst>
      <p:ext uri="{BB962C8B-B14F-4D97-AF65-F5344CB8AC3E}">
        <p14:creationId xmlns:p14="http://schemas.microsoft.com/office/powerpoint/2010/main" val="208797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5BB657BC86925438BD8CC2A3D527F5B" ma:contentTypeVersion="15" ma:contentTypeDescription="Create a new document." ma:contentTypeScope="" ma:versionID="de9c0773925d1e49441e150703991f1f">
  <xsd:schema xmlns:xsd="http://www.w3.org/2001/XMLSchema" xmlns:xs="http://www.w3.org/2001/XMLSchema" xmlns:p="http://schemas.microsoft.com/office/2006/metadata/properties" xmlns:ns1="http://schemas.microsoft.com/sharepoint/v3" xmlns:ns2="1faa36c2-34b5-4e19-8d10-c01498bdf7db" xmlns:ns3="b1539245-de36-4d19-b9d0-7f8ec0cbd51e" targetNamespace="http://schemas.microsoft.com/office/2006/metadata/properties" ma:root="true" ma:fieldsID="ad49a60a4d130abf63ebefca24ac5bde" ns1:_="" ns2:_="" ns3:_="">
    <xsd:import namespace="http://schemas.microsoft.com/sharepoint/v3"/>
    <xsd:import namespace="1faa36c2-34b5-4e19-8d10-c01498bdf7db"/>
    <xsd:import namespace="b1539245-de36-4d19-b9d0-7f8ec0cbd51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ServiceDateTaken"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faa36c2-34b5-4e19-8d10-c01498bdf7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1539245-de36-4d19-b9d0-7f8ec0cbd51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04A960FA-175B-44F8-8231-7EC6FFFE355C}">
  <ds:schemaRefs>
    <ds:schemaRef ds:uri="http://schemas.microsoft.com/sharepoint/v3/contenttype/forms"/>
  </ds:schemaRefs>
</ds:datastoreItem>
</file>

<file path=customXml/itemProps2.xml><?xml version="1.0" encoding="utf-8"?>
<ds:datastoreItem xmlns:ds="http://schemas.openxmlformats.org/officeDocument/2006/customXml" ds:itemID="{0D06B2C9-8C08-4C0E-87B2-F904F2DBD453}">
  <ds:schemaRefs>
    <ds:schemaRef ds:uri="1faa36c2-34b5-4e19-8d10-c01498bdf7db"/>
    <ds:schemaRef ds:uri="b1539245-de36-4d19-b9d0-7f8ec0cbd51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363BC9F-553A-47B5-ADC7-6B0DFA953F14}">
  <ds:schemaRefs>
    <ds:schemaRef ds:uri="1faa36c2-34b5-4e19-8d10-c01498bdf7db"/>
    <ds:schemaRef ds:uri="b1539245-de36-4d19-b9d0-7f8ec0cbd51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Breitbild</PresentationFormat>
  <Slides>22</Slides>
  <Notes>19</Notes>
  <HiddenSlides>0</HiddenSlides>
  <ScaleCrop>false</ScaleCrop>
  <HeadingPairs>
    <vt:vector size="4" baseType="variant">
      <vt:variant>
        <vt:lpstr>Design</vt:lpstr>
      </vt:variant>
      <vt:variant>
        <vt:i4>1</vt:i4>
      </vt:variant>
      <vt:variant>
        <vt:lpstr>Folientitel</vt:lpstr>
      </vt:variant>
      <vt:variant>
        <vt:i4>22</vt:i4>
      </vt:variant>
    </vt:vector>
  </HeadingPairs>
  <TitlesOfParts>
    <vt:vector size="23" baseType="lpstr">
      <vt:lpstr>Black Template</vt:lpstr>
      <vt:lpstr>Azure Synapse Data Explorer</vt:lpstr>
      <vt:lpstr>Telemetry Data: Key to the Digital Transformation</vt:lpstr>
      <vt:lpstr>Connecting data &amp; unlocking insights is key</vt:lpstr>
      <vt:lpstr>Azure Synapse data explorer</vt:lpstr>
      <vt:lpstr>Key pillars of Azure Synapse data explorer</vt:lpstr>
      <vt:lpstr>Scenarios</vt:lpstr>
      <vt:lpstr>Common use cases across industries</vt:lpstr>
      <vt:lpstr>Run log &amp; telemetry analytics seamlessly with Azure Synapse</vt:lpstr>
      <vt:lpstr>PowerPoint-Präsentation</vt:lpstr>
      <vt:lpstr>Technical Use Cases</vt:lpstr>
      <vt:lpstr>Data Explorer pool architecture</vt:lpstr>
      <vt:lpstr>Data Management and Ingestion</vt:lpstr>
      <vt:lpstr>ADX Web UI One-Click (wizard) </vt:lpstr>
      <vt:lpstr>Distributed Query Engine</vt:lpstr>
      <vt:lpstr>Kusto Query Language (KQL)</vt:lpstr>
      <vt:lpstr>Advanced Analytics – Built-in &amp; Extendible</vt:lpstr>
      <vt:lpstr>Geospatial query </vt:lpstr>
      <vt:lpstr>Cross Queries</vt:lpstr>
      <vt:lpstr>Data Sharing</vt:lpstr>
      <vt:lpstr>Pricing</vt:lpstr>
      <vt:lpstr>Enterprise Ready – Mission Critical</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Amanda Babai</dc:creator>
  <cp:revision>2</cp:revision>
  <dcterms:created xsi:type="dcterms:W3CDTF">2021-09-28T21:34:02Z</dcterms:created>
  <dcterms:modified xsi:type="dcterms:W3CDTF">2021-11-21T10:07:57Z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0x01010045BB657BC86925438BD8CC2A3D527F5B</vt:lpwstr>
  </property>
</Properties>
</file>